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79" r:id="rId3"/>
    <p:sldId id="280" r:id="rId4"/>
    <p:sldId id="282" r:id="rId5"/>
    <p:sldId id="283" r:id="rId6"/>
    <p:sldId id="284" r:id="rId7"/>
    <p:sldId id="285" r:id="rId8"/>
    <p:sldId id="286" r:id="rId9"/>
    <p:sldId id="281" r:id="rId10"/>
    <p:sldId id="257" r:id="rId11"/>
    <p:sldId id="258" r:id="rId12"/>
    <p:sldId id="261" r:id="rId13"/>
    <p:sldId id="263" r:id="rId14"/>
    <p:sldId id="269" r:id="rId15"/>
    <p:sldId id="267" r:id="rId16"/>
    <p:sldId id="268" r:id="rId17"/>
    <p:sldId id="276" r:id="rId18"/>
    <p:sldId id="277" r:id="rId19"/>
    <p:sldId id="270" r:id="rId20"/>
    <p:sldId id="271" r:id="rId21"/>
    <p:sldId id="272" r:id="rId22"/>
    <p:sldId id="273" r:id="rId23"/>
    <p:sldId id="274" r:id="rId24"/>
    <p:sldId id="292" r:id="rId25"/>
    <p:sldId id="291" r:id="rId26"/>
    <p:sldId id="275" r:id="rId27"/>
    <p:sldId id="290" r:id="rId28"/>
    <p:sldId id="278" r:id="rId29"/>
    <p:sldId id="293" r:id="rId30"/>
    <p:sldId id="294" r:id="rId31"/>
    <p:sldId id="295" r:id="rId32"/>
    <p:sldId id="296" r:id="rId33"/>
    <p:sldId id="297" r:id="rId34"/>
    <p:sldId id="288" r:id="rId35"/>
    <p:sldId id="262" r:id="rId36"/>
    <p:sldId id="266" r:id="rId37"/>
    <p:sldId id="264" r:id="rId38"/>
    <p:sldId id="265" r:id="rId39"/>
    <p:sldId id="298"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A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5" d="100"/>
          <a:sy n="125" d="100"/>
        </p:scale>
        <p:origin x="-21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F3585-5609-494B-998C-EF2D1CF37983}" type="datetimeFigureOut">
              <a:rPr lang="en-US" smtClean="0"/>
              <a:t>07/12/16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4178A-B677-1D41-AC15-CA6E898C63AB}" type="slidenum">
              <a:rPr lang="en-US" smtClean="0"/>
              <a:t>‹#›</a:t>
            </a:fld>
            <a:endParaRPr lang="en-US"/>
          </a:p>
        </p:txBody>
      </p:sp>
    </p:spTree>
    <p:extLst>
      <p:ext uri="{BB962C8B-B14F-4D97-AF65-F5344CB8AC3E}">
        <p14:creationId xmlns:p14="http://schemas.microsoft.com/office/powerpoint/2010/main" val="774732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best practice we should terminate the subscription by using the dispose method. This will perform any required cleanup steps. Otherwise, it might be possible to prevent garbage collection from cleaning up unused resources.</a:t>
            </a:r>
          </a:p>
          <a:p>
            <a:endParaRPr lang="en-US" dirty="0" smtClean="0"/>
          </a:p>
          <a:p>
            <a:r>
              <a:rPr lang="en-US" dirty="0" smtClean="0"/>
              <a:t>Without subscribe the observable contained in the variable observable is just a cold observable. Nevertheless, it is also possible to convert it to a hot sequence (i.e., we perform a pseudo subscription) using the publish method.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B44178A-B677-1D41-AC15-CA6E898C63AB}" type="slidenum">
              <a:rPr lang="en-US" smtClean="0"/>
              <a:t>5</a:t>
            </a:fld>
            <a:endParaRPr lang="en-US"/>
          </a:p>
        </p:txBody>
      </p:sp>
    </p:spTree>
    <p:extLst>
      <p:ext uri="{BB962C8B-B14F-4D97-AF65-F5344CB8AC3E}">
        <p14:creationId xmlns:p14="http://schemas.microsoft.com/office/powerpoint/2010/main" val="194079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b="1" dirty="0">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532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dirty="0"/>
              <a:t>Edit 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ize 1 container SUB">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rgbClr val="BD392F"/>
                </a:solidFill>
                <a:latin typeface="+mn-lt"/>
                <a:ea typeface="Avenir Next" charset="0"/>
                <a:cs typeface="Avenir Next" charset="0"/>
              </a:defRPr>
            </a:lvl1pPr>
          </a:lstStyle>
          <a:p>
            <a:r>
              <a:rPr lang="pl-PL" dirty="0"/>
              <a:t>Edit </a:t>
            </a:r>
            <a:r>
              <a:rPr lang="pl-PL" dirty="0" err="1"/>
              <a:t>Title</a:t>
            </a:r>
            <a:r>
              <a:rPr lang="pl-PL" dirty="0"/>
              <a:t>: SUBTITLE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73442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
        <p:nvSpPr>
          <p:cNvPr id="7" name="Symbol zastępczy zawartości 4"/>
          <p:cNvSpPr>
            <a:spLocks noGrp="1"/>
          </p:cNvSpPr>
          <p:nvPr>
            <p:ph sz="quarter" idx="12" hasCustomPrompt="1"/>
          </p:nvPr>
        </p:nvSpPr>
        <p:spPr>
          <a:xfrm>
            <a:off x="4695656"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err="1"/>
              <a:t>Up</a:t>
            </a:r>
            <a:r>
              <a:rPr lang="pl-PL" dirty="0"/>
              <a:t> to </a:t>
            </a:r>
            <a:r>
              <a:rPr lang="pl-PL" dirty="0" err="1"/>
              <a:t>seven</a:t>
            </a:r>
            <a:r>
              <a:rPr lang="pl-PL" dirty="0"/>
              <a:t> lines of </a:t>
            </a:r>
            <a:r>
              <a:rPr lang="pl-PL" dirty="0" err="1"/>
              <a:t>text</a:t>
            </a:r>
            <a:r>
              <a:rPr lang="pl-PL" dirty="0"/>
              <a: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84076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p:nvSpPr>
        <p:spPr>
          <a:xfrm>
            <a:off x="1" y="0"/>
            <a:ext cx="9144000" cy="6858000"/>
          </a:xfrm>
          <a:prstGeom prst="rect">
            <a:avLst/>
          </a:prstGeom>
          <a:noFill/>
        </p:spPr>
        <p:txBody>
          <a:bodyPr wrap="square" rtlCol="0" anchor="ctr">
            <a:noAutofit/>
          </a:bodyPr>
          <a:lstStyle/>
          <a:p>
            <a:pPr algn="ctr"/>
            <a:r>
              <a:rPr lang="en-US" sz="3200" dirty="0">
                <a:solidFill>
                  <a:schemeClr val="accent1"/>
                </a:solidFill>
              </a:rPr>
              <a:t>THANK</a:t>
            </a:r>
            <a:r>
              <a:rPr lang="en-US" sz="3200" baseline="0" dirty="0">
                <a:solidFill>
                  <a:schemeClr val="accent1"/>
                </a:solidFill>
              </a:rPr>
              <a:t> YOU!</a:t>
            </a:r>
            <a:endParaRPr lang="en-US" sz="3200" dirty="0">
              <a:solidFill>
                <a:schemeClr val="accent1"/>
              </a:solidFill>
            </a:endParaRPr>
          </a:p>
        </p:txBody>
      </p:sp>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84642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8948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Section Break / Final">
    <p:spTree>
      <p:nvGrpSpPr>
        <p:cNvPr id="1" name=""/>
        <p:cNvGrpSpPr/>
        <p:nvPr/>
      </p:nvGrpSpPr>
      <p:grpSpPr>
        <a:xfrm>
          <a:off x="0" y="0"/>
          <a:ext cx="0" cy="0"/>
          <a:chOff x="0" y="0"/>
          <a:chExt cx="0" cy="0"/>
        </a:xfrm>
      </p:grpSpPr>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accent4"/>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accent4"/>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17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08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dirty="0" err="1"/>
              <a:t>Click</a:t>
            </a:r>
            <a:r>
              <a:rPr lang="pl-PL" dirty="0"/>
              <a:t> to </a:t>
            </a:r>
            <a:r>
              <a:rPr lang="pl-PL" dirty="0" err="1"/>
              <a:t>edit</a:t>
            </a:r>
            <a:r>
              <a:rPr lang="pl-PL" dirty="0"/>
              <a:t> </a:t>
            </a:r>
            <a:r>
              <a:rPr lang="pl-PL" dirty="0" err="1"/>
              <a:t>content</a:t>
            </a:r>
            <a:endParaRPr lang="pl-PL" dirty="0"/>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a:t>Full size screen shot.</a:t>
            </a:r>
            <a:br>
              <a:rPr lang="pl-PL"/>
            </a:br>
            <a:r>
              <a:rPr lang="pl-PL"/>
              <a:t>Right click to paste picture if copying from other slide. </a:t>
            </a:r>
            <a:br>
              <a:rPr lang="pl-PL"/>
            </a:br>
            <a:r>
              <a:rPr lang="pl-PL"/>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a:t>Full size screen shot.</a:t>
            </a:r>
            <a:br>
              <a:rPr lang="pl-PL" dirty="0"/>
            </a:br>
            <a:r>
              <a:rPr lang="pl-PL" dirty="0"/>
              <a:t>Right click to paste picture if copying from other slide. </a:t>
            </a:r>
            <a:br>
              <a:rPr lang="pl-PL" dirty="0"/>
            </a:br>
            <a:r>
              <a:rPr lang="pl-PL" dirty="0"/>
              <a:t>Left click in center to browse for file to place.</a:t>
            </a:r>
            <a:endParaRPr lang="en-US" dirty="0"/>
          </a:p>
        </p:txBody>
      </p:sp>
      <p:sp>
        <p:nvSpPr>
          <p:cNvPr id="4" name="Tytuł 1"/>
          <p:cNvSpPr>
            <a:spLocks noGrp="1"/>
          </p:cNvSpPr>
          <p:nvPr>
            <p:ph type="title" hasCustomPrompt="1"/>
          </p:nvPr>
        </p:nvSpPr>
        <p:spPr>
          <a:xfrm>
            <a:off x="286918" y="365126"/>
            <a:ext cx="8593493" cy="502623"/>
          </a:xfrm>
        </p:spPr>
        <p:txBody>
          <a:bodyPr/>
          <a:lstStyle/>
          <a:p>
            <a:r>
              <a:rPr lang="pl-PL" dirty="0"/>
              <a:t>Edit </a:t>
            </a:r>
            <a:r>
              <a:rPr lang="pl-PL" dirty="0" err="1"/>
              <a:t>Title</a:t>
            </a:r>
            <a:endParaRPr lang="en-US" dirty="0"/>
          </a:p>
        </p:txBody>
      </p:sp>
    </p:spTree>
    <p:extLst>
      <p:ext uri="{BB962C8B-B14F-4D97-AF65-F5344CB8AC3E}">
        <p14:creationId xmlns:p14="http://schemas.microsoft.com/office/powerpoint/2010/main" val="924023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500"/>
            </a:lvl1pPr>
          </a:lstStyle>
          <a:p>
            <a:pPr lvl="0"/>
            <a:r>
              <a:rPr lang="pl-PL"/>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lstStyle>
            <a:lvl1pPr marL="0" indent="0">
              <a:buNone/>
              <a:defRPr sz="1500"/>
            </a:lvl1pPr>
          </a:lstStyle>
          <a:p>
            <a:pPr lvl="0"/>
            <a:r>
              <a:rPr lang="pl-PL"/>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500" baseline="0"/>
            </a:lvl1pPr>
          </a:lstStyle>
          <a:p>
            <a:pPr lvl="0"/>
            <a:r>
              <a:rPr lang="pl-PL"/>
              <a:t>Active projects</a:t>
            </a:r>
            <a:endParaRPr lang="en-US"/>
          </a:p>
        </p:txBody>
      </p:sp>
      <p:sp>
        <p:nvSpPr>
          <p:cNvPr id="11" name="Prostokąt 10"/>
          <p:cNvSpPr/>
          <p:nvPr/>
        </p:nvSpPr>
        <p:spPr>
          <a:xfrm>
            <a:off x="286918" y="1421028"/>
            <a:ext cx="2762275"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2" name="pole tekstowe 11"/>
          <p:cNvSpPr txBox="1"/>
          <p:nvPr/>
        </p:nvSpPr>
        <p:spPr>
          <a:xfrm>
            <a:off x="721821" y="1509582"/>
            <a:ext cx="1231145"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COMPLETED</a:t>
            </a:r>
            <a:endParaRPr lang="en-US" b="0" i="0" dirty="0">
              <a:solidFill>
                <a:schemeClr val="bg1"/>
              </a:solidFill>
              <a:latin typeface="Avenir Next Medium" charset="0"/>
              <a:ea typeface="Avenir Next Medium" charset="0"/>
              <a:cs typeface="Avenir Next Medium" charset="0"/>
            </a:endParaRPr>
          </a:p>
        </p:txBody>
      </p:sp>
      <p:sp>
        <p:nvSpPr>
          <p:cNvPr id="13" name="Prostokąt 12"/>
          <p:cNvSpPr/>
          <p:nvPr/>
        </p:nvSpPr>
        <p:spPr>
          <a:xfrm>
            <a:off x="3202514" y="1421028"/>
            <a:ext cx="276227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4" name="pole tekstowe 13"/>
          <p:cNvSpPr txBox="1"/>
          <p:nvPr/>
        </p:nvSpPr>
        <p:spPr>
          <a:xfrm>
            <a:off x="3643948" y="1509582"/>
            <a:ext cx="766877"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ACTIVE</a:t>
            </a:r>
            <a:endParaRPr lang="en-US" b="0" i="0" dirty="0">
              <a:solidFill>
                <a:schemeClr val="bg1"/>
              </a:solidFill>
              <a:latin typeface="Avenir Next Medium" charset="0"/>
              <a:ea typeface="Avenir Next Medium" charset="0"/>
              <a:cs typeface="Avenir Next Medium" charset="0"/>
            </a:endParaRPr>
          </a:p>
        </p:txBody>
      </p:sp>
      <p:sp>
        <p:nvSpPr>
          <p:cNvPr id="15" name="Prostokąt 14"/>
          <p:cNvSpPr/>
          <p:nvPr/>
        </p:nvSpPr>
        <p:spPr>
          <a:xfrm>
            <a:off x="6118161" y="1421028"/>
            <a:ext cx="2762275"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6" name="pole tekstowe 15"/>
          <p:cNvSpPr txBox="1"/>
          <p:nvPr/>
        </p:nvSpPr>
        <p:spPr>
          <a:xfrm>
            <a:off x="6523002" y="1509582"/>
            <a:ext cx="1139585" cy="284693"/>
          </a:xfrm>
          <a:prstGeom prst="rect">
            <a:avLst/>
          </a:prstGeom>
          <a:noFill/>
        </p:spPr>
        <p:txBody>
          <a:bodyPr wrap="none" lIns="68580" tIns="34290" rIns="68580" bIns="34290" rtlCol="0">
            <a:spAutoFit/>
          </a:bodyPr>
          <a:lstStyle/>
          <a:p>
            <a:r>
              <a:rPr lang="pl-PL" b="0" i="0">
                <a:solidFill>
                  <a:schemeClr val="bg1"/>
                </a:solidFill>
                <a:latin typeface="Avenir Next Medium" charset="0"/>
                <a:ea typeface="Avenir Next Medium" charset="0"/>
                <a:cs typeface="Avenir Next Medium" charset="0"/>
              </a:rPr>
              <a:t>UPCOMING</a:t>
            </a:r>
            <a:endParaRPr lang="en-US" b="0" i="0" dirty="0">
              <a:solidFill>
                <a:schemeClr val="bg1"/>
              </a:solidFill>
              <a:latin typeface="Avenir Next Medium" charset="0"/>
              <a:ea typeface="Avenir Next Medium" charset="0"/>
              <a:cs typeface="Avenir Next Medium" charset="0"/>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Timeline</a:t>
            </a:r>
            <a:endParaRPr lang="en-US"/>
          </a:p>
        </p:txBody>
      </p:sp>
      <p:sp>
        <p:nvSpPr>
          <p:cNvPr id="11" name="Prostokąt 10"/>
          <p:cNvSpPr/>
          <p:nvPr/>
        </p:nvSpPr>
        <p:spPr>
          <a:xfrm>
            <a:off x="286917" y="1421028"/>
            <a:ext cx="535784"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500"/>
            </a:lvl1pPr>
          </a:lstStyle>
          <a:p>
            <a:pPr lvl="0"/>
            <a:r>
              <a:rPr lang="pl-PL"/>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lstStyle>
            <a:lvl1pPr marL="0" indent="0">
              <a:buNone/>
              <a:defRPr sz="1500"/>
            </a:lvl1pPr>
          </a:lstStyle>
          <a:p>
            <a:pPr lvl="0"/>
            <a:r>
              <a:rPr lang="pl-PL"/>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500" baseline="0"/>
            </a:lvl1pPr>
          </a:lstStyle>
          <a:p>
            <a:pPr lvl="0"/>
            <a:r>
              <a:rPr lang="pl-PL"/>
              <a:t>Active projects</a:t>
            </a:r>
            <a:endParaRPr lang="en-US"/>
          </a:p>
        </p:txBody>
      </p:sp>
      <p:sp>
        <p:nvSpPr>
          <p:cNvPr id="25" name="Prostokąt 24"/>
          <p:cNvSpPr/>
          <p:nvPr/>
        </p:nvSpPr>
        <p:spPr>
          <a:xfrm>
            <a:off x="286917" y="3061195"/>
            <a:ext cx="53578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6" name="Prostokąt 25"/>
          <p:cNvSpPr/>
          <p:nvPr/>
        </p:nvSpPr>
        <p:spPr>
          <a:xfrm>
            <a:off x="286916" y="4712866"/>
            <a:ext cx="535786"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500"/>
            </a:lvl1pPr>
          </a:lstStyle>
          <a:p>
            <a:pPr lvl="0"/>
            <a:r>
              <a:rPr lang="pl-PL"/>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lstStyle>
            <a:lvl1pPr marL="0" indent="0">
              <a:buNone/>
              <a:defRPr sz="1500"/>
            </a:lvl1pPr>
          </a:lstStyle>
          <a:p>
            <a:pPr lvl="0"/>
            <a:r>
              <a:rPr lang="pl-PL"/>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500" baseline="0"/>
            </a:lvl1pPr>
          </a:lstStyle>
          <a:p>
            <a:pPr lvl="0"/>
            <a:r>
              <a:rPr lang="pl-PL"/>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500"/>
            </a:lvl1pPr>
          </a:lstStyle>
          <a:p>
            <a:pPr lvl="0"/>
            <a:r>
              <a:rPr lang="pl-PL"/>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lstStyle>
            <a:lvl1pPr marL="0" indent="0">
              <a:buNone/>
              <a:defRPr sz="1500"/>
            </a:lvl1pPr>
          </a:lstStyle>
          <a:p>
            <a:pPr lvl="0"/>
            <a:r>
              <a:rPr lang="pl-PL"/>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500" baseline="0"/>
            </a:lvl1pPr>
          </a:lstStyle>
          <a:p>
            <a:pPr lvl="0"/>
            <a:r>
              <a:rPr lang="pl-PL"/>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
        <p:nvSpPr>
          <p:cNvPr id="4" name="Symbol zastępczy tekstu 3"/>
          <p:cNvSpPr>
            <a:spLocks noGrp="1"/>
          </p:cNvSpPr>
          <p:nvPr>
            <p:ph type="body" sz="quarter" idx="28" hasCustomPrompt="1"/>
          </p:nvPr>
        </p:nvSpPr>
        <p:spPr>
          <a:xfrm>
            <a:off x="2701529"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0" name="Symbol zastępczy tekstu 3"/>
          <p:cNvSpPr>
            <a:spLocks noGrp="1"/>
          </p:cNvSpPr>
          <p:nvPr>
            <p:ph type="body" sz="quarter" idx="29" hasCustomPrompt="1"/>
          </p:nvPr>
        </p:nvSpPr>
        <p:spPr>
          <a:xfrm>
            <a:off x="5453598"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1" name="Symbol zastępczy tekstu 3"/>
          <p:cNvSpPr>
            <a:spLocks noGrp="1"/>
          </p:cNvSpPr>
          <p:nvPr>
            <p:ph type="body" sz="quarter" idx="30" hasCustomPrompt="1"/>
          </p:nvPr>
        </p:nvSpPr>
        <p:spPr>
          <a:xfrm>
            <a:off x="8205325"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13522"/>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32EF287-33BB-3C43-881B-28D41A3A4E93}" type="datetimeFigureOut">
              <a:rPr lang="en-US" smtClean="0"/>
              <a:t>07/12/16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205285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2EF287-33BB-3C43-881B-28D41A3A4E93}" type="datetimeFigureOut">
              <a:rPr lang="en-US" smtClean="0"/>
              <a:t>07/12/16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1186043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011D2DA8-68AC-A943-9D18-8C3198C74F9A}" type="datetimeFigureOut">
              <a:rPr lang="en-US" smtClean="0"/>
              <a:t>07/12/16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7C75166-F071-5C45-B435-395E8C45297E}" type="slidenum">
              <a:rPr lang="en-US" smtClean="0"/>
              <a:t>‹#›</a:t>
            </a:fld>
            <a:endParaRPr lang="en-US"/>
          </a:p>
        </p:txBody>
      </p:sp>
    </p:spTree>
    <p:extLst>
      <p:ext uri="{BB962C8B-B14F-4D97-AF65-F5344CB8AC3E}">
        <p14:creationId xmlns:p14="http://schemas.microsoft.com/office/powerpoint/2010/main" val="387208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sz="2800" dirty="0">
                <a:solidFill>
                  <a:srgbClr val="BD392F"/>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25" name="Rectangle 24"/>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7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bg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47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Gamm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 GAMMA</a:t>
            </a:r>
          </a:p>
        </p:txBody>
      </p:sp>
      <p:sp>
        <p:nvSpPr>
          <p:cNvPr id="3" name="Rectangle 2"/>
          <p:cNvSpPr/>
          <p:nvPr/>
        </p:nvSpPr>
        <p:spPr>
          <a:xfrm>
            <a:off x="7505960" y="1726961"/>
            <a:ext cx="712243" cy="4082712"/>
          </a:xfrm>
          <a:prstGeom prst="rect">
            <a:avLst/>
          </a:prstGeom>
          <a:solidFill>
            <a:srgbClr val="426F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0340" y="1726961"/>
            <a:ext cx="712243" cy="4082712"/>
          </a:xfrm>
          <a:prstGeom prst="rect">
            <a:avLst/>
          </a:prstGeom>
          <a:solidFill>
            <a:srgbClr val="3171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372055" y="1726961"/>
            <a:ext cx="712243" cy="4082712"/>
          </a:xfrm>
          <a:prstGeom prst="rect">
            <a:avLst/>
          </a:prstGeom>
          <a:solidFill>
            <a:srgbClr val="1EA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38150" y="1726961"/>
            <a:ext cx="712243" cy="4082712"/>
          </a:xfrm>
          <a:prstGeom prst="rect">
            <a:avLst/>
          </a:prstGeom>
          <a:solidFill>
            <a:srgbClr val="F29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245" y="1726961"/>
            <a:ext cx="712243" cy="4082712"/>
          </a:xfrm>
          <a:prstGeom prst="rect">
            <a:avLst/>
          </a:prstGeom>
          <a:solidFill>
            <a:srgbClr val="BD39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36435" y="1726961"/>
            <a:ext cx="712243" cy="4082712"/>
          </a:xfrm>
          <a:prstGeom prst="rect">
            <a:avLst/>
          </a:prstGeom>
          <a:solidFill>
            <a:srgbClr val="7D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98204" y="1726961"/>
            <a:ext cx="712243" cy="4082712"/>
          </a:xfrm>
          <a:prstGeom prst="rect">
            <a:avLst/>
          </a:prstGeom>
          <a:solidFill>
            <a:srgbClr val="4454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711799"/>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en-US" noProof="0" dirty="0"/>
              <a:t>Edit Title</a:t>
            </a:r>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en-US" noProof="0" dirty="0"/>
              <a:t>Click here to enter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PoleTekstowe 1"/>
          <p:cNvSpPr txBox="1"/>
          <p:nvPr/>
        </p:nvSpPr>
        <p:spPr>
          <a:xfrm>
            <a:off x="286917" y="6524486"/>
            <a:ext cx="639162" cy="161583"/>
          </a:xfrm>
          <a:prstGeom prst="rect">
            <a:avLst/>
          </a:prstGeom>
          <a:noFill/>
        </p:spPr>
        <p:txBody>
          <a:bodyPr wrap="none" lIns="68580" tIns="34290" rIns="68580" bIns="34290" rtlCol="0">
            <a:spAutoFit/>
          </a:bodyPr>
          <a:lstStyle/>
          <a:p>
            <a:pPr indent="0" algn="l">
              <a:lnSpc>
                <a:spcPct val="100000"/>
              </a:lnSpc>
            </a:pPr>
            <a:r>
              <a:rPr lang="pl-PL" sz="600" b="0" dirty="0">
                <a:solidFill>
                  <a:schemeClr val="accent1"/>
                </a:solidFill>
                <a:latin typeface="+mj-lt"/>
                <a:cs typeface="Open Sans"/>
              </a:rPr>
              <a:t>www.luxoft.com</a:t>
            </a: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a:xfrm>
            <a:off x="8810683" y="50104"/>
            <a:ext cx="291848" cy="389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500" dirty="0">
              <a:solidFill>
                <a:prstClr val="white"/>
              </a:solidFill>
              <a:latin typeface="Calibri Light" panose="020F0302020204030204" pitchFamily="34" charset="0"/>
            </a:endParaRPr>
          </a:p>
        </p:txBody>
      </p:sp>
      <p:sp>
        <p:nvSpPr>
          <p:cNvPr id="4" name="TextBox 3"/>
          <p:cNvSpPr txBox="1"/>
          <p:nvPr/>
        </p:nvSpPr>
        <p:spPr>
          <a:xfrm>
            <a:off x="8810683" y="50104"/>
            <a:ext cx="291848" cy="389131"/>
          </a:xfrm>
          <a:prstGeom prst="rect">
            <a:avLst/>
          </a:prstGeom>
          <a:noFill/>
        </p:spPr>
        <p:txBody>
          <a:bodyPr wrap="square" lIns="0" tIns="0" rIns="0" bIns="0" rtlCol="0" anchor="ctr">
            <a:noAutofit/>
          </a:bodyPr>
          <a:lstStyle/>
          <a:p>
            <a:pPr algn="ctr"/>
            <a:fld id="{68AAC1A9-6820-404F-9E78-0F0008539738}" type="slidenum">
              <a:rPr lang="en-US" sz="1200" smtClean="0">
                <a:solidFill>
                  <a:schemeClr val="bg1"/>
                </a:solidFill>
                <a:latin typeface="+mj-lt"/>
              </a:rPr>
              <a:pPr algn="ctr"/>
              <a:t>‹#›</a:t>
            </a:fld>
            <a:endParaRPr lang="en-US" sz="1200" dirty="0">
              <a:solidFill>
                <a:schemeClr val="bg1"/>
              </a:solidFill>
              <a:latin typeface="+mj-lt"/>
            </a:endParaRPr>
          </a:p>
        </p:txBody>
      </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xStyles>
    <p:titleStyle>
      <a:lvl1pPr algn="l" defTabSz="685800" rtl="0" eaLnBrk="1" latinLnBrk="0" hangingPunct="1">
        <a:lnSpc>
          <a:spcPct val="100000"/>
        </a:lnSpc>
        <a:spcBef>
          <a:spcPts val="450"/>
        </a:spcBef>
        <a:spcAft>
          <a:spcPts val="450"/>
        </a:spcAft>
        <a:buNone/>
        <a:defRPr sz="2300" b="0" i="0" kern="1200" cap="all" baseline="0">
          <a:solidFill>
            <a:srgbClr val="BD392F"/>
          </a:solidFill>
          <a:latin typeface="+mn-lt"/>
          <a:ea typeface="Avenir Next Medium" charset="0"/>
          <a:cs typeface="Avenir Next Medium" charset="0"/>
        </a:defRPr>
      </a:lvl1pPr>
    </p:titleStyle>
    <p:bodyStyle>
      <a:lvl1pPr marL="270000" indent="-270000" algn="l" defTabSz="685800" rtl="0" eaLnBrk="1" latinLnBrk="0" hangingPunct="1">
        <a:lnSpc>
          <a:spcPct val="130000"/>
        </a:lnSpc>
        <a:spcBef>
          <a:spcPts val="450"/>
        </a:spcBef>
        <a:spcAft>
          <a:spcPts val="450"/>
        </a:spcAft>
        <a:buClr>
          <a:srgbClr val="BD392F"/>
        </a:buClr>
        <a:buFont typeface="Wingdings" panose="05000000000000000000" pitchFamily="2" charset="2"/>
        <a:buChar char="w"/>
        <a:defRPr sz="2100" kern="1200">
          <a:solidFill>
            <a:srgbClr val="445469"/>
          </a:solidFill>
          <a:latin typeface="+mj-lt"/>
          <a:ea typeface="Avenir Next" charset="0"/>
          <a:cs typeface="Avenir Next" charset="0"/>
        </a:defRPr>
      </a:lvl1pPr>
      <a:lvl2pPr marL="514350" indent="-270000" algn="l" defTabSz="685800" rtl="0" eaLnBrk="1" latinLnBrk="0" hangingPunct="1">
        <a:lnSpc>
          <a:spcPct val="130000"/>
        </a:lnSpc>
        <a:spcBef>
          <a:spcPts val="450"/>
        </a:spcBef>
        <a:spcAft>
          <a:spcPts val="450"/>
        </a:spcAft>
        <a:buClr>
          <a:srgbClr val="BD392F"/>
        </a:buClr>
        <a:buFont typeface="Arial" panose="020B0604020202020204" pitchFamily="34" charset="0"/>
        <a:buChar char="­"/>
        <a:defRPr sz="1800" kern="1200">
          <a:solidFill>
            <a:srgbClr val="445469"/>
          </a:solidFill>
          <a:latin typeface="+mj-lt"/>
          <a:ea typeface="Avenir Next" charset="0"/>
          <a:cs typeface="Avenir Next" charset="0"/>
        </a:defRPr>
      </a:lvl2pPr>
      <a:lvl3pPr marL="8572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500" kern="1200">
          <a:solidFill>
            <a:srgbClr val="445469"/>
          </a:solidFill>
          <a:latin typeface="+mj-lt"/>
          <a:ea typeface="Avenir Next" charset="0"/>
          <a:cs typeface="Avenir Next" charset="0"/>
        </a:defRPr>
      </a:lvl3pPr>
      <a:lvl4pPr marL="1200150" indent="-270000" algn="l" defTabSz="685800" rtl="0" eaLnBrk="1" latinLnBrk="0" hangingPunct="1">
        <a:lnSpc>
          <a:spcPct val="130000"/>
        </a:lnSpc>
        <a:spcBef>
          <a:spcPts val="450"/>
        </a:spcBef>
        <a:spcAft>
          <a:spcPts val="450"/>
        </a:spcAft>
        <a:buClr>
          <a:srgbClr val="445469"/>
        </a:buClr>
        <a:buFont typeface="Arial" panose="020B0604020202020204" pitchFamily="34" charset="0"/>
        <a:buChar char="­"/>
        <a:defRPr sz="1400" kern="1200">
          <a:solidFill>
            <a:srgbClr val="445469"/>
          </a:solidFill>
          <a:latin typeface="+mj-lt"/>
          <a:ea typeface="Avenir Next" charset="0"/>
          <a:cs typeface="Avenir Next" charset="0"/>
        </a:defRPr>
      </a:lvl4pPr>
      <a:lvl5pPr marL="15430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400" kern="1200">
          <a:solidFill>
            <a:srgbClr val="445469"/>
          </a:solidFill>
          <a:latin typeface="+mj-lt"/>
          <a:ea typeface="Avenir Next" charset="0"/>
          <a:cs typeface="Avenir Nex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3.png"/><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3.pn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Angular 2</a:t>
            </a:r>
            <a:br>
              <a:rPr lang="en-US" dirty="0" smtClean="0"/>
            </a:br>
            <a:r>
              <a:rPr lang="en-US" dirty="0"/>
              <a:t/>
            </a:r>
            <a:br>
              <a:rPr lang="en-US" dirty="0"/>
            </a:br>
            <a:r>
              <a:rPr lang="en-US" sz="2000" dirty="0" smtClean="0"/>
              <a:t>observables</a:t>
            </a:r>
            <a:endParaRPr lang="en-US" dirty="0"/>
          </a:p>
        </p:txBody>
      </p:sp>
    </p:spTree>
    <p:extLst>
      <p:ext uri="{BB962C8B-B14F-4D97-AF65-F5344CB8AC3E}">
        <p14:creationId xmlns:p14="http://schemas.microsoft.com/office/powerpoint/2010/main" val="261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promises</a:t>
            </a:r>
            <a:endParaRPr lang="ru-RU" dirty="0"/>
          </a:p>
        </p:txBody>
      </p:sp>
      <p:sp>
        <p:nvSpPr>
          <p:cNvPr id="5" name="Rectangle 4"/>
          <p:cNvSpPr/>
          <p:nvPr/>
        </p:nvSpPr>
        <p:spPr>
          <a:xfrm>
            <a:off x="286918" y="1182851"/>
            <a:ext cx="9275561" cy="5078314"/>
          </a:xfrm>
          <a:prstGeom prst="rect">
            <a:avLst/>
          </a:prstGeom>
        </p:spPr>
        <p:txBody>
          <a:bodyPr wrap="square">
            <a:spAutoFit/>
          </a:bodyPr>
          <a:lstStyle/>
          <a:p>
            <a:r>
              <a:rPr lang="en-US" dirty="0"/>
              <a:t>@Component({</a:t>
            </a:r>
            <a:br>
              <a:rPr lang="en-US" dirty="0"/>
            </a:br>
            <a:r>
              <a:rPr lang="en-US" dirty="0"/>
              <a:t>    </a:t>
            </a:r>
            <a:r>
              <a:rPr lang="en-US" b="1" dirty="0" err="1">
                <a:solidFill>
                  <a:srgbClr val="660E7A"/>
                </a:solidFill>
              </a:rPr>
              <a:t>templateUrl</a:t>
            </a:r>
            <a:r>
              <a:rPr lang="en-US" dirty="0"/>
              <a:t>: </a:t>
            </a:r>
            <a:r>
              <a:rPr lang="en-US" b="1" dirty="0">
                <a:solidFill>
                  <a:srgbClr val="008000"/>
                </a:solidFill>
              </a:rPr>
              <a:t>'../html/</a:t>
            </a:r>
            <a:r>
              <a:rPr lang="en-US" b="1" dirty="0" err="1">
                <a:solidFill>
                  <a:srgbClr val="008000"/>
                </a:solidFill>
              </a:rPr>
              <a:t>films.html</a:t>
            </a:r>
            <a:r>
              <a:rPr lang="en-US" b="1" dirty="0">
                <a:solidFill>
                  <a:srgbClr val="008000"/>
                </a:solidFill>
              </a:rPr>
              <a:t>'</a:t>
            </a:r>
            <a:br>
              <a:rPr lang="en-US" b="1" dirty="0">
                <a:solidFill>
                  <a:srgbClr val="008000"/>
                </a:solidFill>
              </a:rPr>
            </a:br>
            <a:r>
              <a:rPr lang="en-US" dirty="0"/>
              <a:t>})</a:t>
            </a:r>
            <a:br>
              <a:rPr lang="en-US" dirty="0"/>
            </a:br>
            <a:r>
              <a:rPr lang="en-US" b="1" dirty="0">
                <a:solidFill>
                  <a:srgbClr val="000080"/>
                </a:solidFill>
              </a:rPr>
              <a:t>export class </a:t>
            </a:r>
            <a:r>
              <a:rPr lang="en-US" dirty="0" err="1"/>
              <a:t>FilmsComponent</a:t>
            </a:r>
            <a:r>
              <a:rPr lang="en-US" dirty="0"/>
              <a:t>  {</a:t>
            </a:r>
            <a:br>
              <a:rPr lang="en-US" dirty="0"/>
            </a:br>
            <a:r>
              <a:rPr lang="en-US" dirty="0" smtClean="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err="1">
                <a:solidFill>
                  <a:srgbClr val="660E7A"/>
                </a:solidFill>
              </a:rPr>
              <a:t>filmsPromiseArray</a:t>
            </a:r>
            <a:r>
              <a:rPr lang="en-US" dirty="0"/>
              <a:t>: </a:t>
            </a:r>
            <a:r>
              <a:rPr lang="en-US" dirty="0" err="1"/>
              <a:t>FilmModel</a:t>
            </a:r>
            <a:r>
              <a:rPr lang="en-US" dirty="0"/>
              <a:t>[] = </a:t>
            </a:r>
            <a:r>
              <a:rPr lang="en-US" b="1" dirty="0">
                <a:solidFill>
                  <a:srgbClr val="000080"/>
                </a:solidFill>
              </a:rPr>
              <a:t>new </a:t>
            </a:r>
            <a:r>
              <a:rPr lang="en-US" b="1" i="1" dirty="0">
                <a:solidFill>
                  <a:srgbClr val="660E7A"/>
                </a:solidFill>
              </a:rPr>
              <a:t>Array</a:t>
            </a:r>
            <a:r>
              <a:rPr lang="en-US" dirty="0"/>
              <a:t>();</a:t>
            </a:r>
            <a:br>
              <a:rPr lang="en-US" dirty="0"/>
            </a:br>
            <a:r>
              <a:rPr lang="en-US" dirty="0"/>
              <a:t>    </a:t>
            </a:r>
            <a:r>
              <a:rPr lang="en-US" b="1" dirty="0" err="1">
                <a:solidFill>
                  <a:srgbClr val="660E7A"/>
                </a:solidFill>
              </a:rPr>
              <a:t>errorMessage</a:t>
            </a:r>
            <a:r>
              <a:rPr lang="en-US" dirty="0"/>
              <a:t>: </a:t>
            </a:r>
            <a:r>
              <a:rPr lang="en-US" b="1" dirty="0">
                <a:solidFill>
                  <a:srgbClr val="000080"/>
                </a:solidFill>
              </a:rPr>
              <a:t>string</a:t>
            </a:r>
            <a:r>
              <a:rPr lang="en-US" dirty="0"/>
              <a:t>;</a:t>
            </a:r>
            <a:br>
              <a:rPr lang="en-US" dirty="0"/>
            </a:br>
            <a:r>
              <a:rPr lang="en-US" dirty="0" smtClean="0"/>
              <a:t>    </a:t>
            </a:r>
            <a:r>
              <a:rPr lang="en-US" b="1" dirty="0">
                <a:solidFill>
                  <a:srgbClr val="000080"/>
                </a:solidFill>
              </a:rPr>
              <a:t>constructor</a:t>
            </a:r>
            <a:r>
              <a:rPr lang="en-US" dirty="0" smtClean="0"/>
              <a:t>( </a:t>
            </a:r>
            <a:r>
              <a:rPr lang="en-US" b="1" dirty="0" smtClean="0">
                <a:solidFill>
                  <a:srgbClr val="000080"/>
                </a:solidFill>
              </a:rPr>
              <a:t>private </a:t>
            </a:r>
            <a:r>
              <a:rPr lang="en-US" dirty="0"/>
              <a:t>_http: Http) { }</a:t>
            </a:r>
            <a:br>
              <a:rPr lang="en-US" dirty="0"/>
            </a:br>
            <a:r>
              <a:rPr lang="en-US" dirty="0"/>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getFilmsPromise</a:t>
            </a:r>
            <a:r>
              <a:rPr lang="en-US" dirty="0"/>
              <a:t>().</a:t>
            </a:r>
            <a:r>
              <a:rPr lang="en-US" dirty="0">
                <a:solidFill>
                  <a:srgbClr val="7A7A43"/>
                </a:solidFill>
              </a:rPr>
              <a:t>then</a:t>
            </a:r>
            <a:r>
              <a:rPr lang="en-US" dirty="0"/>
              <a:t>(items =&gt; </a:t>
            </a:r>
            <a:r>
              <a:rPr lang="en-US" b="1" dirty="0" err="1">
                <a:solidFill>
                  <a:srgbClr val="000080"/>
                </a:solidFill>
              </a:rPr>
              <a:t>this</a:t>
            </a:r>
            <a:r>
              <a:rPr lang="en-US" dirty="0" err="1"/>
              <a:t>.</a:t>
            </a:r>
            <a:r>
              <a:rPr lang="en-US" b="1" dirty="0" err="1">
                <a:solidFill>
                  <a:srgbClr val="660E7A"/>
                </a:solidFill>
              </a:rPr>
              <a:t>filmsPromiseArray</a:t>
            </a:r>
            <a:r>
              <a:rPr lang="en-US" b="1" dirty="0">
                <a:solidFill>
                  <a:srgbClr val="660E7A"/>
                </a:solidFill>
              </a:rPr>
              <a:t> </a:t>
            </a:r>
            <a:r>
              <a:rPr lang="en-US" dirty="0"/>
              <a:t>= items);</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getFilmsPromise</a:t>
            </a:r>
            <a:r>
              <a:rPr lang="en-US" dirty="0"/>
              <a:t>(): Promise&lt;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err="1">
                <a:solidFill>
                  <a:srgbClr val="660E7A"/>
                </a:solidFill>
              </a:rPr>
              <a:t>toPromise</a:t>
            </a:r>
            <a:r>
              <a:rPr lang="en-US" dirty="0"/>
              <a:t>()</a:t>
            </a:r>
            <a:br>
              <a:rPr lang="en-US" dirty="0"/>
            </a:br>
            <a:r>
              <a:rPr lang="en-US" dirty="0"/>
              <a:t>            .</a:t>
            </a:r>
            <a:r>
              <a:rPr lang="en-US" dirty="0">
                <a:solidFill>
                  <a:srgbClr val="7A7A43"/>
                </a:solidFill>
              </a:rPr>
              <a:t>then</a:t>
            </a:r>
            <a:r>
              <a:rPr lang="en-US" dirty="0"/>
              <a:t>((response) =&gt; </a:t>
            </a:r>
            <a:r>
              <a:rPr lang="en-US" dirty="0" err="1"/>
              <a:t>response.</a:t>
            </a:r>
            <a:r>
              <a:rPr lang="en-US" dirty="0" err="1">
                <a:solidFill>
                  <a:srgbClr val="7A7A43"/>
                </a:solidFill>
              </a:rPr>
              <a:t>json</a:t>
            </a:r>
            <a:r>
              <a:rPr lang="en-US" dirty="0"/>
              <a:t>().</a:t>
            </a:r>
            <a:r>
              <a:rPr lang="en-US" dirty="0">
                <a:solidFill>
                  <a:srgbClr val="7A7A43"/>
                </a:solidFill>
              </a:rPr>
              <a:t>results</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25957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observable</a:t>
            </a:r>
            <a:endParaRPr lang="ru-RU" dirty="0"/>
          </a:p>
        </p:txBody>
      </p:sp>
      <p:sp>
        <p:nvSpPr>
          <p:cNvPr id="4" name="Rectangle 3"/>
          <p:cNvSpPr/>
          <p:nvPr/>
        </p:nvSpPr>
        <p:spPr>
          <a:xfrm>
            <a:off x="579120" y="1025109"/>
            <a:ext cx="8453120" cy="5355313"/>
          </a:xfrm>
          <a:prstGeom prst="rect">
            <a:avLst/>
          </a:prstGeom>
        </p:spPr>
        <p:txBody>
          <a:bodyPr wrap="square">
            <a:spAutoFit/>
          </a:bodyPr>
          <a:lstStyle/>
          <a:p>
            <a:r>
              <a:rPr lang="en-US" b="1" dirty="0">
                <a:solidFill>
                  <a:srgbClr val="000080"/>
                </a:solidFill>
              </a:rPr>
              <a:t>export class </a:t>
            </a:r>
            <a:r>
              <a:rPr lang="en-US" dirty="0" err="1"/>
              <a:t>FilmsComponent</a:t>
            </a:r>
            <a:r>
              <a:rPr lang="en-US" dirty="0"/>
              <a:t> {</a:t>
            </a:r>
            <a:br>
              <a:rPr lang="en-US" dirty="0"/>
            </a:br>
            <a:r>
              <a:rPr lang="en-US" dirty="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a:solidFill>
                  <a:srgbClr val="660E7A"/>
                </a:solidFill>
              </a:rPr>
              <a:t>films</a:t>
            </a:r>
            <a:r>
              <a:rPr lang="en-US" dirty="0"/>
              <a:t>: </a:t>
            </a:r>
            <a:r>
              <a:rPr lang="en-US" dirty="0" err="1"/>
              <a:t>FilmModel</a:t>
            </a:r>
            <a:r>
              <a:rPr lang="en-US" dirty="0"/>
              <a:t>[];</a:t>
            </a:r>
            <a:br>
              <a:rPr lang="en-US" dirty="0"/>
            </a:br>
            <a:r>
              <a:rPr lang="en-US" dirty="0"/>
              <a:t>    </a:t>
            </a:r>
            <a:r>
              <a:rPr lang="en-US" b="1" dirty="0">
                <a:solidFill>
                  <a:srgbClr val="000080"/>
                </a:solidFill>
              </a:rPr>
              <a:t>constructor</a:t>
            </a:r>
            <a:r>
              <a:rPr lang="en-US" dirty="0"/>
              <a:t>(</a:t>
            </a:r>
            <a:r>
              <a:rPr lang="en-US" b="1" dirty="0">
                <a:solidFill>
                  <a:srgbClr val="000080"/>
                </a:solidFill>
              </a:rPr>
              <a:t>private </a:t>
            </a:r>
            <a:r>
              <a:rPr lang="en-US" dirty="0"/>
              <a:t>_http: Http) {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getFilmsObservable</a:t>
            </a:r>
            <a:r>
              <a:rPr lang="en-US" dirty="0"/>
              <a:t>()</a:t>
            </a:r>
            <a:br>
              <a:rPr lang="en-US" dirty="0"/>
            </a:br>
            <a:r>
              <a:rPr lang="en-US" dirty="0"/>
              <a:t>            .</a:t>
            </a:r>
            <a:r>
              <a:rPr lang="en-US" dirty="0">
                <a:solidFill>
                  <a:srgbClr val="7A7A43"/>
                </a:solidFill>
              </a:rPr>
              <a:t>subscribe</a:t>
            </a:r>
            <a:r>
              <a:rPr lang="en-US" dirty="0"/>
              <a:t>(data =&gt; </a:t>
            </a:r>
            <a:r>
              <a:rPr lang="en-US" b="1" dirty="0" err="1">
                <a:solidFill>
                  <a:srgbClr val="000080"/>
                </a:solidFill>
              </a:rPr>
              <a:t>this</a:t>
            </a:r>
            <a:r>
              <a:rPr lang="en-US" dirty="0" err="1"/>
              <a:t>.</a:t>
            </a:r>
            <a:r>
              <a:rPr lang="en-US" b="1" dirty="0" err="1">
                <a:solidFill>
                  <a:srgbClr val="660E7A"/>
                </a:solidFill>
              </a:rPr>
              <a:t>films</a:t>
            </a:r>
            <a:r>
              <a:rPr lang="en-US" b="1" dirty="0">
                <a:solidFill>
                  <a:srgbClr val="660E7A"/>
                </a:solidFill>
              </a:rPr>
              <a:t> </a:t>
            </a:r>
            <a:r>
              <a:rPr lang="en-US" dirty="0"/>
              <a:t>= data);</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getFilmsObservable</a:t>
            </a:r>
            <a:r>
              <a:rPr lang="en-US" dirty="0"/>
              <a:t>(): Observable&lt;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a:solidFill>
                  <a:srgbClr val="660E7A"/>
                </a:solidFill>
              </a:rPr>
              <a:t>map</a:t>
            </a:r>
            <a:r>
              <a:rPr lang="en-US" dirty="0"/>
              <a:t>((response: Response) =&gt; </a:t>
            </a:r>
            <a:r>
              <a:rPr lang="en-US" dirty="0" err="1"/>
              <a:t>response.</a:t>
            </a:r>
            <a:r>
              <a:rPr lang="en-US" dirty="0" err="1">
                <a:solidFill>
                  <a:srgbClr val="7A7A43"/>
                </a:solidFill>
              </a:rPr>
              <a:t>json</a:t>
            </a:r>
            <a:r>
              <a:rPr lang="en-US" dirty="0"/>
              <a:t>() as </a:t>
            </a:r>
            <a:r>
              <a:rPr lang="en-US" dirty="0" err="1"/>
              <a:t>FilmModel</a:t>
            </a:r>
            <a:r>
              <a:rPr lang="en-US" dirty="0"/>
              <a:t>[])</a:t>
            </a:r>
            <a:br>
              <a:rPr lang="en-US" dirty="0"/>
            </a:br>
            <a:r>
              <a:rPr lang="en-US" dirty="0"/>
              <a:t>            .do(data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i="1" dirty="0" err="1">
                <a:solidFill>
                  <a:srgbClr val="660E7A"/>
                </a:solidFill>
              </a:rPr>
              <a:t>JSON</a:t>
            </a:r>
            <a:r>
              <a:rPr lang="en-US" dirty="0" err="1"/>
              <a:t>.</a:t>
            </a:r>
            <a:r>
              <a:rPr lang="en-US" dirty="0" err="1">
                <a:solidFill>
                  <a:srgbClr val="7A7A43"/>
                </a:solidFill>
              </a:rPr>
              <a:t>stringify</a:t>
            </a:r>
            <a:r>
              <a:rPr lang="en-US" dirty="0"/>
              <a:t>(data)))</a:t>
            </a:r>
            <a:br>
              <a:rPr lang="en-US" dirty="0"/>
            </a:br>
            <a:r>
              <a:rPr lang="en-US" dirty="0"/>
              <a:t>            .catch(</a:t>
            </a:r>
            <a:r>
              <a:rPr lang="en-US" b="1" dirty="0" err="1">
                <a:solidFill>
                  <a:srgbClr val="000080"/>
                </a:solidFill>
              </a:rPr>
              <a:t>this</a:t>
            </a:r>
            <a:r>
              <a:rPr lang="en-US" dirty="0" err="1"/>
              <a:t>.</a:t>
            </a:r>
            <a:r>
              <a:rPr lang="en-US" dirty="0" err="1">
                <a:solidFill>
                  <a:srgbClr val="7A7A43"/>
                </a:solidFill>
              </a:rPr>
              <a:t>handleError</a:t>
            </a:r>
            <a:r>
              <a:rPr lang="en-US" dirty="0"/>
              <a:t>);</a:t>
            </a:r>
            <a:br>
              <a:rPr lang="en-US" dirty="0"/>
            </a:br>
            <a:r>
              <a:rPr lang="en-US" dirty="0"/>
              <a:t>    }</a:t>
            </a:r>
            <a:br>
              <a:rPr lang="en-US" dirty="0"/>
            </a:br>
            <a:r>
              <a:rPr lang="en-US" dirty="0" smtClean="0"/>
              <a:t>    </a:t>
            </a:r>
            <a:r>
              <a:rPr lang="en-US" b="1" dirty="0">
                <a:solidFill>
                  <a:srgbClr val="000080"/>
                </a:solidFill>
              </a:rPr>
              <a:t>private </a:t>
            </a:r>
            <a:r>
              <a:rPr lang="en-US" dirty="0" err="1">
                <a:solidFill>
                  <a:srgbClr val="7A7A43"/>
                </a:solidFill>
              </a:rPr>
              <a:t>handleError</a:t>
            </a:r>
            <a:r>
              <a:rPr lang="en-US" dirty="0"/>
              <a:t>(error: Response)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error</a:t>
            </a:r>
            <a:r>
              <a:rPr lang="en-US" dirty="0"/>
              <a:t>(error);</a:t>
            </a:r>
            <a:br>
              <a:rPr lang="en-US" dirty="0"/>
            </a:br>
            <a:r>
              <a:rPr lang="en-US" dirty="0"/>
              <a:t>        </a:t>
            </a:r>
            <a:r>
              <a:rPr lang="en-US" b="1" dirty="0">
                <a:solidFill>
                  <a:srgbClr val="000080"/>
                </a:solidFill>
              </a:rPr>
              <a:t>return </a:t>
            </a:r>
            <a:r>
              <a:rPr lang="en-US" dirty="0" err="1"/>
              <a:t>Observable.throw</a:t>
            </a:r>
            <a:r>
              <a:rPr lang="en-US" dirty="0"/>
              <a:t>(</a:t>
            </a:r>
            <a:r>
              <a:rPr lang="en-US" dirty="0" err="1"/>
              <a:t>error.</a:t>
            </a:r>
            <a:r>
              <a:rPr lang="en-US" dirty="0" err="1">
                <a:solidFill>
                  <a:srgbClr val="7A7A43"/>
                </a:solidFill>
              </a:rPr>
              <a:t>json</a:t>
            </a:r>
            <a:r>
              <a:rPr lang="en-US" dirty="0"/>
              <a:t>().</a:t>
            </a:r>
            <a:r>
              <a:rPr lang="en-US" b="1" dirty="0">
                <a:solidFill>
                  <a:srgbClr val="660E7A"/>
                </a:solidFill>
              </a:rPr>
              <a:t>error </a:t>
            </a:r>
            <a:r>
              <a:rPr lang="en-US" dirty="0"/>
              <a:t>|| </a:t>
            </a:r>
            <a:r>
              <a:rPr lang="en-US" b="1" dirty="0">
                <a:solidFill>
                  <a:srgbClr val="008000"/>
                </a:solidFill>
              </a:rPr>
              <a:t>'Server error'</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932897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 and cold observable</a:t>
            </a:r>
            <a:r>
              <a:rPr lang="en-US" dirty="0"/>
              <a:t>s</a:t>
            </a:r>
          </a:p>
        </p:txBody>
      </p:sp>
      <p:sp>
        <p:nvSpPr>
          <p:cNvPr id="3" name="Rectangle 2"/>
          <p:cNvSpPr/>
          <p:nvPr/>
        </p:nvSpPr>
        <p:spPr>
          <a:xfrm>
            <a:off x="528320" y="875171"/>
            <a:ext cx="7548880" cy="1754327"/>
          </a:xfrm>
          <a:prstGeom prst="rect">
            <a:avLst/>
          </a:prstGeom>
        </p:spPr>
        <p:txBody>
          <a:bodyPr wrap="square">
            <a:spAutoFit/>
          </a:bodyPr>
          <a:lstStyle/>
          <a:p>
            <a:pPr marL="285750" indent="-285750">
              <a:buFont typeface="Arial"/>
              <a:buChar char="•"/>
            </a:pPr>
            <a:r>
              <a:rPr lang="en-US" dirty="0"/>
              <a:t>Hot observables are pushing even when we are not subscribed to them (e.g., UI events).</a:t>
            </a:r>
          </a:p>
          <a:p>
            <a:pPr marL="285750" indent="-285750">
              <a:buFont typeface="Arial"/>
              <a:buChar char="•"/>
            </a:pPr>
            <a:r>
              <a:rPr lang="en-US" dirty="0"/>
              <a:t>Cold observables start pushing only when we subscribe. They start over if we subscribe again.</a:t>
            </a:r>
          </a:p>
          <a:p>
            <a:endParaRPr lang="en-US" dirty="0" smtClean="0"/>
          </a:p>
          <a:p>
            <a:endParaRPr lang="en-US" dirty="0"/>
          </a:p>
        </p:txBody>
      </p:sp>
      <p:sp>
        <p:nvSpPr>
          <p:cNvPr id="5" name="Rectangle 4"/>
          <p:cNvSpPr/>
          <p:nvPr/>
        </p:nvSpPr>
        <p:spPr>
          <a:xfrm>
            <a:off x="528320" y="2210934"/>
            <a:ext cx="8484171" cy="2585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6" name="Picture 5"/>
          <p:cNvPicPr>
            <a:picLocks noChangeAspect="1"/>
          </p:cNvPicPr>
          <p:nvPr/>
        </p:nvPicPr>
        <p:blipFill>
          <a:blip r:embed="rId2"/>
          <a:stretch>
            <a:fillRect/>
          </a:stretch>
        </p:blipFill>
        <p:spPr>
          <a:xfrm>
            <a:off x="5862320" y="2353174"/>
            <a:ext cx="2915920" cy="3452294"/>
          </a:xfrm>
          <a:prstGeom prst="rect">
            <a:avLst/>
          </a:prstGeom>
        </p:spPr>
      </p:pic>
      <p:sp>
        <p:nvSpPr>
          <p:cNvPr id="7" name="Rectangle 6"/>
          <p:cNvSpPr/>
          <p:nvPr/>
        </p:nvSpPr>
        <p:spPr>
          <a:xfrm>
            <a:off x="528320" y="4931463"/>
            <a:ext cx="4572000" cy="1477328"/>
          </a:xfrm>
          <a:prstGeom prst="rect">
            <a:avLst/>
          </a:prstGeom>
        </p:spPr>
        <p:txBody>
          <a:bodyPr>
            <a:spAutoFit/>
          </a:bodyPr>
          <a:lstStyle/>
          <a:p>
            <a:r>
              <a:rPr lang="en-US" dirty="0"/>
              <a:t>When we create a subscriber, we are setting up a whole new separate processing chain</a:t>
            </a:r>
            <a:r>
              <a:rPr lang="en-US" dirty="0" smtClean="0"/>
              <a:t>.</a:t>
            </a:r>
          </a:p>
          <a:p>
            <a:endParaRPr lang="en-US" dirty="0"/>
          </a:p>
          <a:p>
            <a:r>
              <a:rPr lang="en-US" dirty="0" smtClean="0"/>
              <a:t>Observable is not shared: each subscriber get its own copy.</a:t>
            </a:r>
            <a:endParaRPr lang="en-US" dirty="0"/>
          </a:p>
        </p:txBody>
      </p:sp>
    </p:spTree>
    <p:extLst>
      <p:ext uri="{BB962C8B-B14F-4D97-AF65-F5344CB8AC3E}">
        <p14:creationId xmlns:p14="http://schemas.microsoft.com/office/powerpoint/2010/main" val="257508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operator</a:t>
            </a:r>
            <a:endParaRPr lang="en-US" dirty="0"/>
          </a:p>
        </p:txBody>
      </p:sp>
      <p:sp>
        <p:nvSpPr>
          <p:cNvPr id="3" name="Rectangle 2"/>
          <p:cNvSpPr/>
          <p:nvPr/>
        </p:nvSpPr>
        <p:spPr>
          <a:xfrm>
            <a:off x="487680" y="2129919"/>
            <a:ext cx="6370320" cy="2862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.share();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4" name="Picture 3"/>
          <p:cNvPicPr>
            <a:picLocks noChangeAspect="1"/>
          </p:cNvPicPr>
          <p:nvPr/>
        </p:nvPicPr>
        <p:blipFill>
          <a:blip r:embed="rId2"/>
          <a:stretch>
            <a:fillRect/>
          </a:stretch>
        </p:blipFill>
        <p:spPr>
          <a:xfrm>
            <a:off x="5765110" y="2037080"/>
            <a:ext cx="3249349" cy="3053080"/>
          </a:xfrm>
          <a:prstGeom prst="rect">
            <a:avLst/>
          </a:prstGeom>
        </p:spPr>
      </p:pic>
      <p:sp>
        <p:nvSpPr>
          <p:cNvPr id="5" name="Rectangle 4"/>
          <p:cNvSpPr/>
          <p:nvPr/>
        </p:nvSpPr>
        <p:spPr>
          <a:xfrm>
            <a:off x="487680" y="907774"/>
            <a:ext cx="8239760" cy="646331"/>
          </a:xfrm>
          <a:prstGeom prst="rect">
            <a:avLst/>
          </a:prstGeom>
        </p:spPr>
        <p:txBody>
          <a:bodyPr wrap="square">
            <a:spAutoFit/>
          </a:bodyPr>
          <a:lstStyle/>
          <a:p>
            <a:r>
              <a:rPr lang="en-US" dirty="0"/>
              <a:t>The share operator allows to share a single subscription of a processing chain with other subscribers.</a:t>
            </a:r>
          </a:p>
        </p:txBody>
      </p:sp>
    </p:spTree>
    <p:extLst>
      <p:ext uri="{BB962C8B-B14F-4D97-AF65-F5344CB8AC3E}">
        <p14:creationId xmlns:p14="http://schemas.microsoft.com/office/powerpoint/2010/main" val="185388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operator</a:t>
            </a:r>
            <a:endParaRPr lang="en-US" dirty="0"/>
          </a:p>
        </p:txBody>
      </p:sp>
      <p:pic>
        <p:nvPicPr>
          <p:cNvPr id="3" name="Picture 2"/>
          <p:cNvPicPr>
            <a:picLocks noChangeAspect="1"/>
          </p:cNvPicPr>
          <p:nvPr/>
        </p:nvPicPr>
        <p:blipFill>
          <a:blip r:embed="rId2"/>
          <a:stretch>
            <a:fillRect/>
          </a:stretch>
        </p:blipFill>
        <p:spPr>
          <a:xfrm>
            <a:off x="834492" y="995680"/>
            <a:ext cx="7212227" cy="2590800"/>
          </a:xfrm>
          <a:prstGeom prst="rect">
            <a:avLst/>
          </a:prstGeom>
        </p:spPr>
      </p:pic>
      <p:sp>
        <p:nvSpPr>
          <p:cNvPr id="4" name="Rectangle 3"/>
          <p:cNvSpPr/>
          <p:nvPr/>
        </p:nvSpPr>
        <p:spPr>
          <a:xfrm>
            <a:off x="680720" y="3586480"/>
            <a:ext cx="6370320" cy="2862323"/>
          </a:xfrm>
          <a:prstGeom prst="rect">
            <a:avLst/>
          </a:prstGeom>
        </p:spPr>
        <p:txBody>
          <a:bodyPr wrap="square">
            <a:spAutoFit/>
          </a:bodyPr>
          <a:lstStyle/>
          <a:p>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5</a:t>
            </a:r>
            <a:r>
              <a:rPr lang="en-US" dirty="0"/>
              <a:t>)</a:t>
            </a:r>
            <a:br>
              <a:rPr lang="en-US" dirty="0"/>
            </a:br>
            <a:r>
              <a:rPr lang="en-US" dirty="0"/>
              <a:t>    .filter(</a:t>
            </a:r>
            <a:r>
              <a:rPr lang="en-US" b="1" dirty="0">
                <a:solidFill>
                  <a:srgbClr val="000080"/>
                </a:solidFill>
              </a:rPr>
              <a:t>function </a:t>
            </a:r>
            <a:r>
              <a:rPr lang="en-US" dirty="0"/>
              <a:t>(x, </a:t>
            </a:r>
            <a:r>
              <a:rPr lang="en-US" dirty="0" err="1"/>
              <a:t>idx</a:t>
            </a:r>
            <a:r>
              <a:rPr lang="en-US" dirty="0"/>
              <a:t>, </a:t>
            </a:r>
            <a:r>
              <a:rPr lang="en-US" dirty="0" err="1"/>
              <a:t>obs</a:t>
            </a:r>
            <a:r>
              <a:rPr lang="en-US" dirty="0"/>
              <a:t>) {</a:t>
            </a:r>
            <a:br>
              <a:rPr lang="en-US" dirty="0"/>
            </a:br>
            <a:r>
              <a:rPr lang="en-US" dirty="0"/>
              <a:t>        </a:t>
            </a:r>
            <a:r>
              <a:rPr lang="en-US" b="1" dirty="0">
                <a:solidFill>
                  <a:srgbClr val="000080"/>
                </a:solidFill>
              </a:rPr>
              <a:t>return </a:t>
            </a:r>
            <a:r>
              <a:rPr lang="en-US" dirty="0"/>
              <a:t>x % </a:t>
            </a:r>
            <a:r>
              <a:rPr lang="en-US" dirty="0">
                <a:solidFill>
                  <a:srgbClr val="0000FF"/>
                </a:solidFill>
              </a:rPr>
              <a:t>2 </a:t>
            </a:r>
            <a:r>
              <a:rPr lang="en-US" dirty="0"/>
              <a:t>=== </a:t>
            </a:r>
            <a:r>
              <a:rPr lang="en-US" dirty="0">
                <a:solidFill>
                  <a:srgbClr val="0000FF"/>
                </a:solidFill>
              </a:rPr>
              <a:t>0</a:t>
            </a:r>
            <a:r>
              <a:rPr lang="en-US" dirty="0"/>
              <a:t>;</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051040" y="4025900"/>
            <a:ext cx="1244600" cy="1206500"/>
          </a:xfrm>
          <a:prstGeom prst="rect">
            <a:avLst/>
          </a:prstGeom>
        </p:spPr>
      </p:pic>
    </p:spTree>
    <p:extLst>
      <p:ext uri="{BB962C8B-B14F-4D97-AF65-F5344CB8AC3E}">
        <p14:creationId xmlns:p14="http://schemas.microsoft.com/office/powerpoint/2010/main" val="551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operator</a:t>
            </a:r>
            <a:endParaRPr lang="en-US" dirty="0"/>
          </a:p>
        </p:txBody>
      </p:sp>
      <p:pic>
        <p:nvPicPr>
          <p:cNvPr id="3" name="Picture 2"/>
          <p:cNvPicPr>
            <a:picLocks noChangeAspect="1"/>
          </p:cNvPicPr>
          <p:nvPr/>
        </p:nvPicPr>
        <p:blipFill>
          <a:blip r:embed="rId2"/>
          <a:stretch>
            <a:fillRect/>
          </a:stretch>
        </p:blipFill>
        <p:spPr>
          <a:xfrm>
            <a:off x="1341120" y="867749"/>
            <a:ext cx="5963920" cy="1817998"/>
          </a:xfrm>
          <a:prstGeom prst="rect">
            <a:avLst/>
          </a:prstGeom>
        </p:spPr>
      </p:pic>
      <p:sp>
        <p:nvSpPr>
          <p:cNvPr id="4" name="Rectangle 3"/>
          <p:cNvSpPr/>
          <p:nvPr/>
        </p:nvSpPr>
        <p:spPr>
          <a:xfrm>
            <a:off x="802640" y="3507383"/>
            <a:ext cx="7569200" cy="2585323"/>
          </a:xfrm>
          <a:prstGeom prst="rect">
            <a:avLst/>
          </a:prstGeom>
        </p:spPr>
        <p:txBody>
          <a:bodyPr wrap="square">
            <a:spAutoFit/>
          </a:bodyPr>
          <a:lstStyle/>
          <a:p>
            <a:r>
              <a:rPr lang="en-US" i="1" dirty="0">
                <a:solidFill>
                  <a:srgbClr val="808080"/>
                </a:solidFill>
              </a:rPr>
              <a:t>// Using a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md </a:t>
            </a:r>
            <a:r>
              <a:rPr lang="en-US" dirty="0"/>
              <a:t>= </a:t>
            </a:r>
            <a:r>
              <a:rPr lang="en-US" dirty="0" err="1" smtClean="0"/>
              <a:t>Observable.fromEvent</a:t>
            </a:r>
            <a:r>
              <a:rPr lang="en-US" dirty="0"/>
              <a:t>(</a:t>
            </a:r>
            <a:r>
              <a:rPr lang="en-US" b="1" i="1" dirty="0">
                <a:solidFill>
                  <a:srgbClr val="660E7A"/>
                </a:solidFill>
              </a:rPr>
              <a:t>document</a:t>
            </a:r>
            <a:r>
              <a:rPr lang="en-US" dirty="0"/>
              <a:t>, </a:t>
            </a:r>
            <a:r>
              <a:rPr lang="en-US" b="1" dirty="0">
                <a:solidFill>
                  <a:srgbClr val="008000"/>
                </a:solidFill>
              </a:rPr>
              <a:t>'</a:t>
            </a:r>
            <a:r>
              <a:rPr lang="en-US" b="1" dirty="0" err="1">
                <a:solidFill>
                  <a:srgbClr val="008000"/>
                </a:solidFill>
              </a:rPr>
              <a:t>mousedown</a:t>
            </a:r>
            <a:r>
              <a:rPr lang="en-US" b="1" dirty="0">
                <a:solidFill>
                  <a:srgbClr val="008000"/>
                </a:solidFill>
              </a:rPr>
              <a:t>'</a:t>
            </a:r>
            <a:r>
              <a:rPr lang="en-US" dirty="0" smtClean="0"/>
              <a:t>)</a:t>
            </a:r>
          </a:p>
          <a:p>
            <a:r>
              <a:rPr lang="en-US" dirty="0"/>
              <a:t>	</a:t>
            </a:r>
            <a:r>
              <a:rPr lang="en-US" dirty="0" smtClean="0"/>
              <a:t>.</a:t>
            </a:r>
            <a:r>
              <a:rPr lang="en-US" dirty="0"/>
              <a:t>map</a:t>
            </a:r>
            <a:r>
              <a:rPr lang="en-US" dirty="0" smtClean="0"/>
              <a:t>(</a:t>
            </a:r>
            <a:r>
              <a:rPr lang="en-US" b="1" dirty="0" smtClean="0">
                <a:solidFill>
                  <a:srgbClr val="000080"/>
                </a:solidFill>
              </a:rPr>
              <a:t>e=&gt;{ return { </a:t>
            </a:r>
            <a:r>
              <a:rPr lang="en-US" b="1" dirty="0" err="1" smtClean="0">
                <a:solidFill>
                  <a:srgbClr val="000080"/>
                </a:solidFill>
              </a:rPr>
              <a:t>x:e.x</a:t>
            </a:r>
            <a:r>
              <a:rPr lang="en-US" b="1" dirty="0" smtClean="0">
                <a:solidFill>
                  <a:srgbClr val="000080"/>
                </a:solidFill>
              </a:rPr>
              <a:t>, y: </a:t>
            </a:r>
            <a:r>
              <a:rPr lang="en-US" b="1" dirty="0" err="1" smtClean="0">
                <a:solidFill>
                  <a:srgbClr val="000080"/>
                </a:solidFill>
              </a:rPr>
              <a:t>e.y</a:t>
            </a:r>
            <a:r>
              <a:rPr lang="en-US" b="1" dirty="0" smtClean="0">
                <a:solidFill>
                  <a:srgbClr val="000080"/>
                </a:solidFill>
              </a:rPr>
              <a:t>}  }</a:t>
            </a:r>
            <a:r>
              <a:rPr lang="en-US" dirty="0" smtClean="0"/>
              <a:t>)</a:t>
            </a:r>
            <a:r>
              <a:rPr lang="en-US" dirty="0"/>
              <a:t>;</a:t>
            </a:r>
            <a:br>
              <a:rPr lang="en-US" dirty="0"/>
            </a:br>
            <a:endParaRPr lang="en-US" dirty="0" smtClean="0"/>
          </a:p>
          <a:p>
            <a:r>
              <a:rPr lang="en-US" b="1" dirty="0" err="1" smtClean="0">
                <a:solidFill>
                  <a:srgbClr val="000080"/>
                </a:solidFill>
              </a:rPr>
              <a:t>var</a:t>
            </a:r>
            <a:r>
              <a:rPr lang="en-US" b="1" dirty="0" smtClean="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a:t>
            </a:r>
            <a:r>
              <a:rPr lang="en-US" b="1" dirty="0">
                <a:solidFill>
                  <a:srgbClr val="000080"/>
                </a:solidFill>
              </a:rPr>
              <a:t>function </a:t>
            </a:r>
            <a:r>
              <a:rPr lang="en-US" dirty="0" smtClean="0"/>
              <a:t>(a) </a:t>
            </a:r>
            <a:r>
              <a:rPr lang="en-US" dirty="0"/>
              <a:t>{ </a:t>
            </a:r>
            <a:r>
              <a:rPr lang="en-US" b="1" i="1" dirty="0" err="1">
                <a:solidFill>
                  <a:srgbClr val="660E7A"/>
                </a:solidFill>
              </a:rPr>
              <a:t>console</a:t>
            </a:r>
            <a:r>
              <a:rPr lang="en-US" dirty="0" err="1"/>
              <a:t>.</a:t>
            </a:r>
            <a:r>
              <a:rPr lang="en-US" dirty="0" err="1">
                <a:solidFill>
                  <a:srgbClr val="7A7A43"/>
                </a:solidFill>
              </a:rPr>
              <a:t>log</a:t>
            </a:r>
            <a:r>
              <a:rPr lang="en-US" dirty="0" smtClean="0"/>
              <a:t>(</a:t>
            </a:r>
            <a:r>
              <a:rPr lang="en-US" b="1" dirty="0" smtClean="0">
                <a:solidFill>
                  <a:srgbClr val="008000"/>
                </a:solidFill>
              </a:rPr>
              <a:t>’</a:t>
            </a:r>
            <a:r>
              <a:rPr lang="en-US" b="1" dirty="0" err="1" smtClean="0">
                <a:solidFill>
                  <a:srgbClr val="008000"/>
                </a:solidFill>
              </a:rPr>
              <a:t>Mouseclick</a:t>
            </a:r>
            <a:r>
              <a:rPr lang="en-US" b="1" dirty="0" smtClean="0">
                <a:solidFill>
                  <a:srgbClr val="008000"/>
                </a:solidFill>
              </a:rPr>
              <a:t> at (${</a:t>
            </a:r>
            <a:r>
              <a:rPr lang="en-US" b="1" dirty="0" err="1" smtClean="0">
                <a:solidFill>
                  <a:srgbClr val="008000"/>
                </a:solidFill>
              </a:rPr>
              <a:t>a.x</a:t>
            </a:r>
            <a:r>
              <a:rPr lang="en-US" b="1" dirty="0" smtClean="0">
                <a:solidFill>
                  <a:srgbClr val="008000"/>
                </a:solidFill>
              </a:rPr>
              <a:t>},${</a:t>
            </a:r>
            <a:r>
              <a:rPr lang="en-US" b="1" dirty="0" err="1" smtClean="0">
                <a:solidFill>
                  <a:srgbClr val="008000"/>
                </a:solidFill>
              </a:rPr>
              <a:t>a,y</a:t>
            </a:r>
            <a:r>
              <a:rPr lang="en-US" b="1" dirty="0" smtClean="0">
                <a:solidFill>
                  <a:srgbClr val="008000"/>
                </a:solidFill>
              </a:rPr>
              <a:t>}) ‘</a:t>
            </a:r>
            <a:r>
              <a:rPr lang="en-US" dirty="0" smtClean="0"/>
              <a:t>)</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spTree>
    <p:extLst>
      <p:ext uri="{BB962C8B-B14F-4D97-AF65-F5344CB8AC3E}">
        <p14:creationId xmlns:p14="http://schemas.microsoft.com/office/powerpoint/2010/main" val="4236335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operator</a:t>
            </a:r>
            <a:endParaRPr lang="en-US" dirty="0"/>
          </a:p>
        </p:txBody>
      </p:sp>
      <p:pic>
        <p:nvPicPr>
          <p:cNvPr id="3" name="Picture 2"/>
          <p:cNvPicPr>
            <a:picLocks noChangeAspect="1"/>
          </p:cNvPicPr>
          <p:nvPr/>
        </p:nvPicPr>
        <p:blipFill>
          <a:blip r:embed="rId2"/>
          <a:stretch>
            <a:fillRect/>
          </a:stretch>
        </p:blipFill>
        <p:spPr>
          <a:xfrm>
            <a:off x="1513840" y="867749"/>
            <a:ext cx="6370320" cy="2297203"/>
          </a:xfrm>
          <a:prstGeom prst="rect">
            <a:avLst/>
          </a:prstGeom>
        </p:spPr>
      </p:pic>
      <p:sp>
        <p:nvSpPr>
          <p:cNvPr id="4" name="Rectangle 3"/>
          <p:cNvSpPr/>
          <p:nvPr/>
        </p:nvSpPr>
        <p:spPr>
          <a:xfrm>
            <a:off x="873760" y="3277999"/>
            <a:ext cx="4572000" cy="3139321"/>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1</a:t>
            </a:r>
            <a:r>
              <a:rPr lang="en-US" dirty="0"/>
              <a:t>, </a:t>
            </a:r>
            <a:r>
              <a:rPr lang="en-US" dirty="0">
                <a:solidFill>
                  <a:srgbClr val="0000FF"/>
                </a:solidFill>
              </a:rPr>
              <a:t>3</a:t>
            </a:r>
            <a:r>
              <a:rPr lang="en-US" dirty="0"/>
              <a:t>)</a:t>
            </a:r>
            <a:br>
              <a:rPr lang="en-US" dirty="0"/>
            </a:br>
            <a:r>
              <a:rPr lang="en-US" dirty="0"/>
              <a:t>    .scan(</a:t>
            </a:r>
            <a:br>
              <a:rPr lang="en-US" dirty="0"/>
            </a:br>
            <a:r>
              <a:rPr lang="en-US" dirty="0"/>
              <a:t>        </a:t>
            </a:r>
            <a:r>
              <a:rPr lang="en-US" b="1" dirty="0">
                <a:solidFill>
                  <a:srgbClr val="000080"/>
                </a:solidFill>
              </a:rPr>
              <a:t>function </a:t>
            </a:r>
            <a:r>
              <a:rPr lang="en-US" dirty="0"/>
              <a:t>(</a:t>
            </a:r>
            <a:r>
              <a:rPr lang="en-US" dirty="0" err="1"/>
              <a:t>acc</a:t>
            </a:r>
            <a:r>
              <a:rPr lang="en-US" dirty="0"/>
              <a:t>, x) {</a:t>
            </a:r>
            <a:br>
              <a:rPr lang="en-US" dirty="0"/>
            </a:br>
            <a:r>
              <a:rPr lang="en-US" dirty="0"/>
              <a:t>            </a:t>
            </a:r>
            <a:r>
              <a:rPr lang="en-US" b="1" dirty="0">
                <a:solidFill>
                  <a:srgbClr val="000080"/>
                </a:solidFill>
              </a:rPr>
              <a:t>return </a:t>
            </a:r>
            <a:r>
              <a:rPr lang="en-US" dirty="0" err="1"/>
              <a:t>acc</a:t>
            </a:r>
            <a:r>
              <a:rPr lang="en-US" dirty="0"/>
              <a:t> + x;</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5" name="Picture 4"/>
          <p:cNvPicPr>
            <a:picLocks noChangeAspect="1"/>
          </p:cNvPicPr>
          <p:nvPr/>
        </p:nvPicPr>
        <p:blipFill>
          <a:blip r:embed="rId3"/>
          <a:stretch>
            <a:fillRect/>
          </a:stretch>
        </p:blipFill>
        <p:spPr>
          <a:xfrm>
            <a:off x="6977380" y="3422650"/>
            <a:ext cx="1244600" cy="1257300"/>
          </a:xfrm>
          <a:prstGeom prst="rect">
            <a:avLst/>
          </a:prstGeom>
        </p:spPr>
      </p:pic>
    </p:spTree>
    <p:extLst>
      <p:ext uri="{BB962C8B-B14F-4D97-AF65-F5344CB8AC3E}">
        <p14:creationId xmlns:p14="http://schemas.microsoft.com/office/powerpoint/2010/main" val="56781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operator</a:t>
            </a:r>
            <a:endParaRPr lang="en-US" dirty="0"/>
          </a:p>
        </p:txBody>
      </p:sp>
      <p:pic>
        <p:nvPicPr>
          <p:cNvPr id="3" name="Picture 2"/>
          <p:cNvPicPr>
            <a:picLocks noChangeAspect="1"/>
          </p:cNvPicPr>
          <p:nvPr/>
        </p:nvPicPr>
        <p:blipFill>
          <a:blip r:embed="rId2"/>
          <a:stretch>
            <a:fillRect/>
          </a:stretch>
        </p:blipFill>
        <p:spPr>
          <a:xfrm>
            <a:off x="1625600" y="947421"/>
            <a:ext cx="6350000" cy="2328914"/>
          </a:xfrm>
          <a:prstGeom prst="rect">
            <a:avLst/>
          </a:prstGeom>
        </p:spPr>
      </p:pic>
      <p:sp>
        <p:nvSpPr>
          <p:cNvPr id="4" name="Rectangle 3"/>
          <p:cNvSpPr/>
          <p:nvPr/>
        </p:nvSpPr>
        <p:spPr>
          <a:xfrm>
            <a:off x="751840" y="3907662"/>
            <a:ext cx="4572000" cy="1754327"/>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t>source = </a:t>
            </a:r>
            <a:r>
              <a:rPr lang="en-US" dirty="0" err="1"/>
              <a:t>Observable.range</a:t>
            </a:r>
            <a:r>
              <a:rPr lang="en-US" dirty="0"/>
              <a:t>(</a:t>
            </a:r>
            <a:r>
              <a:rPr lang="en-US" dirty="0">
                <a:solidFill>
                  <a:srgbClr val="0000FF"/>
                </a:solidFill>
              </a:rPr>
              <a:t>0</a:t>
            </a:r>
            <a:r>
              <a:rPr lang="en-US" dirty="0"/>
              <a:t>, </a:t>
            </a:r>
            <a:r>
              <a:rPr lang="en-US" dirty="0">
                <a:solidFill>
                  <a:srgbClr val="0000FF"/>
                </a:solidFill>
              </a:rPr>
              <a:t>5</a:t>
            </a:r>
            <a:r>
              <a:rPr lang="en-US" dirty="0"/>
              <a:t>).take(</a:t>
            </a:r>
            <a:r>
              <a:rPr lang="en-US" dirty="0">
                <a:solidFill>
                  <a:srgbClr val="0000FF"/>
                </a:solidFill>
              </a:rPr>
              <a:t>3</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source.</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129780" y="3914140"/>
            <a:ext cx="1231900" cy="1244600"/>
          </a:xfrm>
          <a:prstGeom prst="rect">
            <a:avLst/>
          </a:prstGeom>
        </p:spPr>
      </p:pic>
    </p:spTree>
    <p:extLst>
      <p:ext uri="{BB962C8B-B14F-4D97-AF65-F5344CB8AC3E}">
        <p14:creationId xmlns:p14="http://schemas.microsoft.com/office/powerpoint/2010/main" val="1888072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Flatmap</a:t>
            </a:r>
            <a:r>
              <a:rPr lang="en-US" dirty="0" smtClean="0"/>
              <a:t> operator</a:t>
            </a:r>
            <a:endParaRPr lang="en-US" dirty="0"/>
          </a:p>
        </p:txBody>
      </p:sp>
      <p:sp>
        <p:nvSpPr>
          <p:cNvPr id="4" name="Rectangle 3"/>
          <p:cNvSpPr/>
          <p:nvPr/>
        </p:nvSpPr>
        <p:spPr>
          <a:xfrm>
            <a:off x="711200" y="3125599"/>
            <a:ext cx="4572000" cy="2862323"/>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Observable</a:t>
            </a:r>
            <a:br>
              <a:rPr lang="en-US" dirty="0"/>
            </a:br>
            <a:r>
              <a:rPr lang="en-US" dirty="0"/>
              <a:t>    .range(</a:t>
            </a:r>
            <a:r>
              <a:rPr lang="en-US" dirty="0">
                <a:solidFill>
                  <a:srgbClr val="0000FF"/>
                </a:solidFill>
              </a:rPr>
              <a:t>1</a:t>
            </a:r>
            <a:r>
              <a:rPr lang="en-US" dirty="0"/>
              <a:t>, </a:t>
            </a:r>
            <a:r>
              <a:rPr lang="en-US" dirty="0">
                <a:solidFill>
                  <a:srgbClr val="0000FF"/>
                </a:solidFill>
              </a:rPr>
              <a:t>2</a:t>
            </a:r>
            <a:r>
              <a:rPr lang="en-US" dirty="0"/>
              <a:t>)</a:t>
            </a:r>
            <a:br>
              <a:rPr lang="en-US" dirty="0"/>
            </a:br>
            <a:r>
              <a:rPr lang="en-US" dirty="0"/>
              <a:t>    .</a:t>
            </a:r>
            <a:r>
              <a:rPr lang="en-US" dirty="0" err="1"/>
              <a:t>flatMap</a:t>
            </a:r>
            <a:r>
              <a:rPr lang="en-US" dirty="0"/>
              <a:t>(</a:t>
            </a:r>
            <a:r>
              <a:rPr lang="en-US" b="1" dirty="0">
                <a:solidFill>
                  <a:srgbClr val="000080"/>
                </a:solidFill>
              </a:rPr>
              <a:t>function </a:t>
            </a:r>
            <a:r>
              <a:rPr lang="en-US" dirty="0"/>
              <a:t>(x) {</a:t>
            </a:r>
            <a:br>
              <a:rPr lang="en-US" dirty="0"/>
            </a:br>
            <a:r>
              <a:rPr lang="en-US" dirty="0"/>
              <a:t>        </a:t>
            </a:r>
            <a:r>
              <a:rPr lang="en-US" b="1" dirty="0">
                <a:solidFill>
                  <a:srgbClr val="000080"/>
                </a:solidFill>
              </a:rPr>
              <a:t>return </a:t>
            </a:r>
            <a:r>
              <a:rPr lang="en-US" dirty="0" err="1"/>
              <a:t>Observable.range</a:t>
            </a:r>
            <a:r>
              <a:rPr lang="en-US" dirty="0"/>
              <a:t>(x, </a:t>
            </a:r>
            <a:r>
              <a:rPr lang="en-US" dirty="0">
                <a:solidFill>
                  <a:srgbClr val="0000FF"/>
                </a:solidFill>
              </a:rPr>
              <a:t>2</a:t>
            </a:r>
            <a:r>
              <a:rPr lang="en-US" dirty="0"/>
              <a:t>);</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2"/>
          <a:stretch>
            <a:fillRect/>
          </a:stretch>
        </p:blipFill>
        <p:spPr>
          <a:xfrm>
            <a:off x="1737360" y="788547"/>
            <a:ext cx="6278880" cy="2337052"/>
          </a:xfrm>
          <a:prstGeom prst="rect">
            <a:avLst/>
          </a:prstGeom>
        </p:spPr>
      </p:pic>
      <p:sp>
        <p:nvSpPr>
          <p:cNvPr id="6" name="Rectangle 5"/>
          <p:cNvSpPr/>
          <p:nvPr/>
        </p:nvSpPr>
        <p:spPr>
          <a:xfrm>
            <a:off x="4328160" y="1310640"/>
            <a:ext cx="3169920" cy="274320"/>
          </a:xfrm>
          <a:prstGeom prst="rect">
            <a:avLst/>
          </a:prstGeom>
          <a:solidFill>
            <a:srgbClr val="3D6AB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flatMap</a:t>
            </a:r>
            <a:r>
              <a:rPr lang="en-US" dirty="0" smtClean="0"/>
              <a:t> -&gt;</a:t>
            </a:r>
            <a:endParaRPr lang="en-US" dirty="0"/>
          </a:p>
        </p:txBody>
      </p:sp>
      <p:sp>
        <p:nvSpPr>
          <p:cNvPr id="7" name="TextBox 6"/>
          <p:cNvSpPr txBox="1"/>
          <p:nvPr/>
        </p:nvSpPr>
        <p:spPr>
          <a:xfrm>
            <a:off x="6299582" y="3449935"/>
            <a:ext cx="633507" cy="923330"/>
          </a:xfrm>
          <a:prstGeom prst="rect">
            <a:avLst/>
          </a:prstGeom>
          <a:noFill/>
        </p:spPr>
        <p:txBody>
          <a:bodyPr wrap="none" rtlCol="0">
            <a:spAutoFit/>
          </a:bodyPr>
          <a:lstStyle/>
          <a:p>
            <a:r>
              <a:rPr lang="en-US" dirty="0" smtClean="0"/>
              <a:t>1    2</a:t>
            </a:r>
          </a:p>
          <a:p>
            <a:r>
              <a:rPr lang="en-US" dirty="0" smtClean="0"/>
              <a:t>1    2</a:t>
            </a:r>
          </a:p>
          <a:p>
            <a:r>
              <a:rPr lang="en-US" dirty="0" smtClean="0"/>
              <a:t>2    3</a:t>
            </a:r>
            <a:endParaRPr lang="en-US" dirty="0"/>
          </a:p>
        </p:txBody>
      </p:sp>
      <p:cxnSp>
        <p:nvCxnSpPr>
          <p:cNvPr id="9" name="Straight Connector 8"/>
          <p:cNvCxnSpPr/>
          <p:nvPr/>
        </p:nvCxnSpPr>
        <p:spPr>
          <a:xfrm>
            <a:off x="6279262" y="3779520"/>
            <a:ext cx="633507" cy="0"/>
          </a:xfrm>
          <a:prstGeom prst="line">
            <a:avLst/>
          </a:prstGeom>
          <a:ln w="9525">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7604760" y="3297535"/>
            <a:ext cx="1168400" cy="1511300"/>
          </a:xfrm>
          <a:prstGeom prst="rect">
            <a:avLst/>
          </a:prstGeom>
        </p:spPr>
      </p:pic>
      <p:cxnSp>
        <p:nvCxnSpPr>
          <p:cNvPr id="12" name="Straight Arrow Connector 11"/>
          <p:cNvCxnSpPr/>
          <p:nvPr/>
        </p:nvCxnSpPr>
        <p:spPr>
          <a:xfrm>
            <a:off x="5140388" y="5069840"/>
            <a:ext cx="3347720"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24838" y="5088374"/>
            <a:ext cx="301660"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5975650" y="5114052"/>
            <a:ext cx="301660" cy="369332"/>
          </a:xfrm>
          <a:prstGeom prst="rect">
            <a:avLst/>
          </a:prstGeom>
          <a:noFill/>
        </p:spPr>
        <p:txBody>
          <a:bodyPr wrap="none" rtlCol="0">
            <a:spAutoFit/>
          </a:bodyPr>
          <a:lstStyle/>
          <a:p>
            <a:r>
              <a:rPr lang="en-US" dirty="0" smtClean="0"/>
              <a:t>2</a:t>
            </a:r>
            <a:endParaRPr lang="en-US" dirty="0"/>
          </a:p>
        </p:txBody>
      </p:sp>
      <p:sp>
        <p:nvSpPr>
          <p:cNvPr id="16" name="TextBox 15"/>
          <p:cNvSpPr txBox="1"/>
          <p:nvPr/>
        </p:nvSpPr>
        <p:spPr>
          <a:xfrm>
            <a:off x="6421120" y="5118854"/>
            <a:ext cx="888322" cy="369332"/>
          </a:xfrm>
          <a:prstGeom prst="rect">
            <a:avLst/>
          </a:prstGeom>
          <a:noFill/>
        </p:spPr>
        <p:txBody>
          <a:bodyPr wrap="none" rtlCol="0">
            <a:spAutoFit/>
          </a:bodyPr>
          <a:lstStyle/>
          <a:p>
            <a:r>
              <a:rPr lang="en-US" dirty="0" smtClean="0"/>
              <a:t>2         3</a:t>
            </a:r>
            <a:endParaRPr lang="en-US" dirty="0"/>
          </a:p>
        </p:txBody>
      </p:sp>
      <p:cxnSp>
        <p:nvCxnSpPr>
          <p:cNvPr id="20" name="Straight Arrow Connector 19"/>
          <p:cNvCxnSpPr/>
          <p:nvPr/>
        </p:nvCxnSpPr>
        <p:spPr>
          <a:xfrm>
            <a:off x="2306320" y="3606800"/>
            <a:ext cx="3993262"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114800" y="4074160"/>
            <a:ext cx="2011680" cy="3048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516880" y="4003040"/>
            <a:ext cx="863600" cy="9652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126480" y="4287520"/>
            <a:ext cx="254000" cy="6807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553200" y="4003040"/>
            <a:ext cx="132080" cy="9652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827520" y="4287520"/>
            <a:ext cx="243840" cy="6807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95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operator</a:t>
            </a:r>
            <a:endParaRPr lang="en-US" dirty="0"/>
          </a:p>
        </p:txBody>
      </p:sp>
      <p:pic>
        <p:nvPicPr>
          <p:cNvPr id="3" name="Picture 2"/>
          <p:cNvPicPr>
            <a:picLocks noChangeAspect="1"/>
          </p:cNvPicPr>
          <p:nvPr/>
        </p:nvPicPr>
        <p:blipFill>
          <a:blip r:embed="rId2"/>
          <a:stretch>
            <a:fillRect/>
          </a:stretch>
        </p:blipFill>
        <p:spPr>
          <a:xfrm>
            <a:off x="1319214" y="867749"/>
            <a:ext cx="4716780" cy="2726888"/>
          </a:xfrm>
          <a:prstGeom prst="rect">
            <a:avLst/>
          </a:prstGeom>
        </p:spPr>
      </p:pic>
      <p:sp>
        <p:nvSpPr>
          <p:cNvPr id="4" name="Rectangle 3"/>
          <p:cNvSpPr/>
          <p:nvPr/>
        </p:nvSpPr>
        <p:spPr>
          <a:xfrm>
            <a:off x="386080" y="4005779"/>
            <a:ext cx="6126480" cy="2308324"/>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3</a:t>
            </a:r>
            <a:r>
              <a:rPr lang="en-US" dirty="0"/>
              <a:t>)</a:t>
            </a:r>
            <a:br>
              <a:rPr lang="en-US" dirty="0"/>
            </a:br>
            <a:r>
              <a:rPr lang="en-US" dirty="0"/>
              <a:t>    .select(</a:t>
            </a:r>
            <a:r>
              <a:rPr lang="en-US" b="1" dirty="0">
                <a:solidFill>
                  <a:srgbClr val="000080"/>
                </a:solidFill>
              </a:rPr>
              <a:t>function </a:t>
            </a:r>
            <a:r>
              <a:rPr lang="en-US" dirty="0"/>
              <a:t>(x) { </a:t>
            </a:r>
            <a:r>
              <a:rPr lang="en-US" b="1" dirty="0">
                <a:solidFill>
                  <a:srgbClr val="000080"/>
                </a:solidFill>
              </a:rPr>
              <a:t>return </a:t>
            </a:r>
            <a:r>
              <a:rPr lang="en-US" dirty="0" err="1" smtClean="0"/>
              <a:t>Observable.range</a:t>
            </a:r>
            <a:r>
              <a:rPr lang="en-US" dirty="0"/>
              <a:t>(x, </a:t>
            </a:r>
            <a:r>
              <a:rPr lang="en-US" dirty="0">
                <a:solidFill>
                  <a:srgbClr val="0000FF"/>
                </a:solidFill>
              </a:rPr>
              <a:t>3</a:t>
            </a:r>
            <a:r>
              <a:rPr lang="en-US" dirty="0"/>
              <a:t>); })</a:t>
            </a:r>
            <a:br>
              <a:rPr lang="en-US" dirty="0"/>
            </a:br>
            <a:r>
              <a:rPr lang="en-US" dirty="0"/>
              <a:t>    .switch();</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762240" y="1729939"/>
            <a:ext cx="1295400" cy="1790700"/>
          </a:xfrm>
          <a:prstGeom prst="rect">
            <a:avLst/>
          </a:prstGeom>
        </p:spPr>
      </p:pic>
      <p:sp>
        <p:nvSpPr>
          <p:cNvPr id="6" name="TextBox 5"/>
          <p:cNvSpPr txBox="1"/>
          <p:nvPr/>
        </p:nvSpPr>
        <p:spPr>
          <a:xfrm>
            <a:off x="6819269" y="4005779"/>
            <a:ext cx="953131" cy="1200329"/>
          </a:xfrm>
          <a:prstGeom prst="rect">
            <a:avLst/>
          </a:prstGeom>
          <a:noFill/>
        </p:spPr>
        <p:txBody>
          <a:bodyPr wrap="none" rtlCol="0">
            <a:spAutoFit/>
          </a:bodyPr>
          <a:lstStyle/>
          <a:p>
            <a:r>
              <a:rPr lang="en-US" dirty="0" smtClean="0"/>
              <a:t>0    1    2</a:t>
            </a:r>
          </a:p>
          <a:p>
            <a:r>
              <a:rPr lang="en-US" dirty="0" smtClean="0"/>
              <a:t>0    1    2</a:t>
            </a:r>
          </a:p>
          <a:p>
            <a:r>
              <a:rPr lang="en-US" dirty="0" smtClean="0"/>
              <a:t>1    2    3</a:t>
            </a:r>
          </a:p>
          <a:p>
            <a:r>
              <a:rPr lang="en-US" dirty="0" smtClean="0"/>
              <a:t>2    3    4</a:t>
            </a:r>
            <a:endParaRPr lang="en-US" dirty="0"/>
          </a:p>
        </p:txBody>
      </p:sp>
      <p:cxnSp>
        <p:nvCxnSpPr>
          <p:cNvPr id="8" name="Straight Connector 7"/>
          <p:cNvCxnSpPr/>
          <p:nvPr/>
        </p:nvCxnSpPr>
        <p:spPr>
          <a:xfrm flipV="1">
            <a:off x="6819269" y="4338320"/>
            <a:ext cx="862646" cy="10160"/>
          </a:xfrm>
          <a:prstGeom prst="line">
            <a:avLst/>
          </a:prstGeom>
          <a:ln w="952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5679440"/>
            <a:ext cx="3347720"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58640" y="4206240"/>
            <a:ext cx="2316480"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107114" y="4511040"/>
            <a:ext cx="568006"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25816" y="5723652"/>
            <a:ext cx="954596" cy="369332"/>
          </a:xfrm>
          <a:prstGeom prst="rect">
            <a:avLst/>
          </a:prstGeom>
          <a:noFill/>
        </p:spPr>
        <p:txBody>
          <a:bodyPr wrap="none" rtlCol="0">
            <a:spAutoFit/>
          </a:bodyPr>
          <a:lstStyle/>
          <a:p>
            <a:r>
              <a:rPr lang="en-US" dirty="0" smtClean="0"/>
              <a:t>timeline</a:t>
            </a:r>
            <a:endParaRPr lang="en-US" dirty="0"/>
          </a:p>
        </p:txBody>
      </p:sp>
      <p:cxnSp>
        <p:nvCxnSpPr>
          <p:cNvPr id="17" name="Straight Arrow Connector 16"/>
          <p:cNvCxnSpPr/>
          <p:nvPr/>
        </p:nvCxnSpPr>
        <p:spPr>
          <a:xfrm flipH="1">
            <a:off x="5019040" y="4521200"/>
            <a:ext cx="1899920"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187440" y="4521200"/>
            <a:ext cx="1056641" cy="11582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204617" y="4521200"/>
            <a:ext cx="344264"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16800" y="4836160"/>
            <a:ext cx="163992" cy="8128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12227" y="5080000"/>
            <a:ext cx="0" cy="5689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398304" y="5320268"/>
            <a:ext cx="789136" cy="369332"/>
          </a:xfrm>
          <a:prstGeom prst="rect">
            <a:avLst/>
          </a:prstGeom>
        </p:spPr>
        <p:txBody>
          <a:bodyPr wrap="none">
            <a:spAutoFit/>
          </a:bodyPr>
          <a:lstStyle/>
          <a:p>
            <a:r>
              <a:rPr lang="en-US" dirty="0" smtClean="0"/>
              <a:t>switch</a:t>
            </a:r>
            <a:endParaRPr lang="en-US" dirty="0"/>
          </a:p>
        </p:txBody>
      </p:sp>
      <p:sp>
        <p:nvSpPr>
          <p:cNvPr id="35" name="Rectangle 34"/>
          <p:cNvSpPr/>
          <p:nvPr/>
        </p:nvSpPr>
        <p:spPr>
          <a:xfrm>
            <a:off x="6396115" y="5320268"/>
            <a:ext cx="789136" cy="369332"/>
          </a:xfrm>
          <a:prstGeom prst="rect">
            <a:avLst/>
          </a:prstGeom>
        </p:spPr>
        <p:txBody>
          <a:bodyPr wrap="none">
            <a:spAutoFit/>
          </a:bodyPr>
          <a:lstStyle/>
          <a:p>
            <a:r>
              <a:rPr lang="en-US" dirty="0" smtClean="0"/>
              <a:t>switch</a:t>
            </a:r>
            <a:endParaRPr lang="en-US" dirty="0"/>
          </a:p>
        </p:txBody>
      </p:sp>
      <p:sp>
        <p:nvSpPr>
          <p:cNvPr id="38" name="TextBox 37"/>
          <p:cNvSpPr txBox="1"/>
          <p:nvPr/>
        </p:nvSpPr>
        <p:spPr>
          <a:xfrm>
            <a:off x="4868210" y="5697974"/>
            <a:ext cx="301660" cy="369332"/>
          </a:xfrm>
          <a:prstGeom prst="rect">
            <a:avLst/>
          </a:prstGeom>
          <a:noFill/>
        </p:spPr>
        <p:txBody>
          <a:bodyPr wrap="none" rtlCol="0">
            <a:spAutoFit/>
          </a:bodyPr>
          <a:lstStyle/>
          <a:p>
            <a:r>
              <a:rPr lang="en-US" dirty="0" smtClean="0"/>
              <a:t>0</a:t>
            </a:r>
            <a:endParaRPr lang="en-US" dirty="0"/>
          </a:p>
        </p:txBody>
      </p:sp>
      <p:sp>
        <p:nvSpPr>
          <p:cNvPr id="39" name="TextBox 38"/>
          <p:cNvSpPr txBox="1"/>
          <p:nvPr/>
        </p:nvSpPr>
        <p:spPr>
          <a:xfrm>
            <a:off x="6035994" y="5700316"/>
            <a:ext cx="301660" cy="369332"/>
          </a:xfrm>
          <a:prstGeom prst="rect">
            <a:avLst/>
          </a:prstGeom>
          <a:noFill/>
        </p:spPr>
        <p:txBody>
          <a:bodyPr wrap="none" rtlCol="0">
            <a:spAutoFit/>
          </a:bodyPr>
          <a:lstStyle/>
          <a:p>
            <a:r>
              <a:rPr lang="en-US" dirty="0" smtClean="0"/>
              <a:t>1</a:t>
            </a:r>
            <a:endParaRPr lang="en-US" dirty="0"/>
          </a:p>
        </p:txBody>
      </p:sp>
      <p:sp>
        <p:nvSpPr>
          <p:cNvPr id="40" name="TextBox 39"/>
          <p:cNvSpPr txBox="1"/>
          <p:nvPr/>
        </p:nvSpPr>
        <p:spPr>
          <a:xfrm>
            <a:off x="7034421" y="5723652"/>
            <a:ext cx="748923" cy="369332"/>
          </a:xfrm>
          <a:prstGeom prst="rect">
            <a:avLst/>
          </a:prstGeom>
          <a:noFill/>
        </p:spPr>
        <p:txBody>
          <a:bodyPr wrap="none" rtlCol="0">
            <a:spAutoFit/>
          </a:bodyPr>
          <a:lstStyle/>
          <a:p>
            <a:r>
              <a:rPr lang="en-US" dirty="0" smtClean="0"/>
              <a:t>2  3  4</a:t>
            </a:r>
            <a:endParaRPr lang="en-US" dirty="0"/>
          </a:p>
        </p:txBody>
      </p:sp>
    </p:spTree>
    <p:extLst>
      <p:ext uri="{BB962C8B-B14F-4D97-AF65-F5344CB8AC3E}">
        <p14:creationId xmlns:p14="http://schemas.microsoft.com/office/powerpoint/2010/main" val="290909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endParaRPr lang="en-US" dirty="0"/>
          </a:p>
        </p:txBody>
      </p:sp>
      <p:pic>
        <p:nvPicPr>
          <p:cNvPr id="3" name="Picture 2"/>
          <p:cNvPicPr>
            <a:picLocks noChangeAspect="1"/>
          </p:cNvPicPr>
          <p:nvPr/>
        </p:nvPicPr>
        <p:blipFill>
          <a:blip r:embed="rId2"/>
          <a:stretch>
            <a:fillRect/>
          </a:stretch>
        </p:blipFill>
        <p:spPr>
          <a:xfrm>
            <a:off x="279400" y="1117600"/>
            <a:ext cx="8572500" cy="5334000"/>
          </a:xfrm>
          <a:prstGeom prst="rect">
            <a:avLst/>
          </a:prstGeom>
        </p:spPr>
      </p:pic>
    </p:spTree>
    <p:extLst>
      <p:ext uri="{BB962C8B-B14F-4D97-AF65-F5344CB8AC3E}">
        <p14:creationId xmlns:p14="http://schemas.microsoft.com/office/powerpoint/2010/main" val="360272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 operator</a:t>
            </a:r>
            <a:endParaRPr lang="en-US" dirty="0"/>
          </a:p>
        </p:txBody>
      </p:sp>
      <p:pic>
        <p:nvPicPr>
          <p:cNvPr id="3" name="Picture 2"/>
          <p:cNvPicPr>
            <a:picLocks noChangeAspect="1"/>
          </p:cNvPicPr>
          <p:nvPr/>
        </p:nvPicPr>
        <p:blipFill>
          <a:blip r:embed="rId2"/>
          <a:stretch>
            <a:fillRect/>
          </a:stretch>
        </p:blipFill>
        <p:spPr>
          <a:xfrm>
            <a:off x="1728378" y="1031241"/>
            <a:ext cx="5668102" cy="2067560"/>
          </a:xfrm>
          <a:prstGeom prst="rect">
            <a:avLst/>
          </a:prstGeom>
        </p:spPr>
      </p:pic>
      <p:sp>
        <p:nvSpPr>
          <p:cNvPr id="4" name="Rectangle 3"/>
          <p:cNvSpPr/>
          <p:nvPr/>
        </p:nvSpPr>
        <p:spPr>
          <a:xfrm>
            <a:off x="914400" y="3737878"/>
            <a:ext cx="6766560" cy="2031325"/>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3</a:t>
            </a:r>
            <a:r>
              <a:rPr lang="en-US" dirty="0"/>
              <a:t>)</a:t>
            </a:r>
            <a:br>
              <a:rPr lang="en-US" dirty="0"/>
            </a:br>
            <a:r>
              <a:rPr lang="en-US" dirty="0"/>
              <a:t>    .delay(</a:t>
            </a:r>
            <a:r>
              <a:rPr lang="en-US" dirty="0">
                <a:solidFill>
                  <a:srgbClr val="0000FF"/>
                </a:solidFill>
              </a:rPr>
              <a:t>1000</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spTree>
    <p:extLst>
      <p:ext uri="{BB962C8B-B14F-4D97-AF65-F5344CB8AC3E}">
        <p14:creationId xmlns:p14="http://schemas.microsoft.com/office/powerpoint/2010/main" val="53182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Combinelatest</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2052320" y="867749"/>
            <a:ext cx="5344160" cy="2517497"/>
          </a:xfrm>
          <a:prstGeom prst="rect">
            <a:avLst/>
          </a:prstGeom>
        </p:spPr>
      </p:pic>
      <p:sp>
        <p:nvSpPr>
          <p:cNvPr id="5" name="Rectangle 4"/>
          <p:cNvSpPr/>
          <p:nvPr/>
        </p:nvSpPr>
        <p:spPr>
          <a:xfrm>
            <a:off x="436880" y="3522980"/>
            <a:ext cx="7853680" cy="2862323"/>
          </a:xfrm>
          <a:prstGeom prst="rect">
            <a:avLst/>
          </a:prstGeom>
        </p:spPr>
        <p:txBody>
          <a:bodyPr wrap="square">
            <a:spAutoFit/>
          </a:bodyPr>
          <a:lstStyle/>
          <a:p>
            <a:r>
              <a:rPr lang="en-US" i="1" dirty="0">
                <a:solidFill>
                  <a:srgbClr val="808080"/>
                </a:solidFill>
              </a:rPr>
              <a:t>/* Have staggering intervals */</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source1 </a:t>
            </a:r>
            <a:r>
              <a:rPr lang="en-US" dirty="0"/>
              <a:t>= </a:t>
            </a:r>
            <a:r>
              <a:rPr lang="en-US" dirty="0" err="1" smtClean="0"/>
              <a:t>Observable.interval</a:t>
            </a:r>
            <a:r>
              <a:rPr lang="en-US" dirty="0"/>
              <a:t>(</a:t>
            </a:r>
            <a:r>
              <a:rPr lang="en-US" dirty="0">
                <a:solidFill>
                  <a:srgbClr val="0000FF"/>
                </a:solidFill>
              </a:rPr>
              <a:t>100</a:t>
            </a:r>
            <a:r>
              <a:rPr lang="en-US" dirty="0"/>
              <a:t>)</a:t>
            </a:r>
            <a:br>
              <a:rPr lang="en-US" dirty="0"/>
            </a:br>
            <a:r>
              <a:rPr lang="en-US" dirty="0"/>
              <a:t>    .map(</a:t>
            </a:r>
            <a:r>
              <a:rPr lang="en-US" b="1" dirty="0">
                <a:solidFill>
                  <a:srgbClr val="000080"/>
                </a:solidFill>
              </a:rPr>
              <a:t>function </a:t>
            </a:r>
            <a:r>
              <a:rPr lang="en-US" dirty="0"/>
              <a:t>(</a:t>
            </a:r>
            <a:r>
              <a:rPr lang="en-US" dirty="0" err="1"/>
              <a:t>i</a:t>
            </a:r>
            <a:r>
              <a:rPr lang="en-US" dirty="0"/>
              <a:t>) { </a:t>
            </a:r>
            <a:r>
              <a:rPr lang="en-US" b="1" dirty="0">
                <a:solidFill>
                  <a:srgbClr val="000080"/>
                </a:solidFill>
              </a:rPr>
              <a:t>return </a:t>
            </a:r>
            <a:r>
              <a:rPr lang="en-US" b="1" dirty="0">
                <a:solidFill>
                  <a:srgbClr val="008000"/>
                </a:solidFill>
              </a:rPr>
              <a:t>'First: ' </a:t>
            </a:r>
            <a:r>
              <a:rPr lang="en-US" dirty="0"/>
              <a:t>+ </a:t>
            </a:r>
            <a:r>
              <a:rPr lang="en-US" dirty="0" err="1"/>
              <a:t>i</a:t>
            </a:r>
            <a:r>
              <a:rPr lang="en-US" dirty="0"/>
              <a:t>; });</a:t>
            </a:r>
            <a:br>
              <a:rPr lang="en-US" dirty="0"/>
            </a:br>
            <a:r>
              <a:rPr lang="en-US" b="1" dirty="0" err="1" smtClean="0">
                <a:solidFill>
                  <a:srgbClr val="000080"/>
                </a:solidFill>
              </a:rPr>
              <a:t>var</a:t>
            </a:r>
            <a:r>
              <a:rPr lang="en-US" b="1" dirty="0" smtClean="0">
                <a:solidFill>
                  <a:srgbClr val="000080"/>
                </a:solidFill>
              </a:rPr>
              <a:t> </a:t>
            </a:r>
            <a:r>
              <a:rPr lang="en-US" dirty="0">
                <a:solidFill>
                  <a:srgbClr val="458383"/>
                </a:solidFill>
              </a:rPr>
              <a:t>source2 </a:t>
            </a:r>
            <a:r>
              <a:rPr lang="en-US" dirty="0"/>
              <a:t>= </a:t>
            </a:r>
            <a:r>
              <a:rPr lang="en-US" dirty="0" err="1" smtClean="0"/>
              <a:t>Observable.interval</a:t>
            </a:r>
            <a:r>
              <a:rPr lang="en-US" dirty="0"/>
              <a:t>(</a:t>
            </a:r>
            <a:r>
              <a:rPr lang="en-US" dirty="0">
                <a:solidFill>
                  <a:srgbClr val="0000FF"/>
                </a:solidFill>
              </a:rPr>
              <a:t>150</a:t>
            </a:r>
            <a:r>
              <a:rPr lang="en-US" dirty="0"/>
              <a:t>)</a:t>
            </a:r>
            <a:br>
              <a:rPr lang="en-US" dirty="0"/>
            </a:br>
            <a:r>
              <a:rPr lang="en-US" dirty="0"/>
              <a:t>    .map(</a:t>
            </a:r>
            <a:r>
              <a:rPr lang="en-US" b="1" dirty="0">
                <a:solidFill>
                  <a:srgbClr val="000080"/>
                </a:solidFill>
              </a:rPr>
              <a:t>function </a:t>
            </a:r>
            <a:r>
              <a:rPr lang="en-US" dirty="0"/>
              <a:t>(</a:t>
            </a:r>
            <a:r>
              <a:rPr lang="en-US" dirty="0" err="1"/>
              <a:t>i</a:t>
            </a:r>
            <a:r>
              <a:rPr lang="en-US" dirty="0"/>
              <a:t>) { </a:t>
            </a:r>
            <a:r>
              <a:rPr lang="en-US" b="1" dirty="0">
                <a:solidFill>
                  <a:srgbClr val="000080"/>
                </a:solidFill>
              </a:rPr>
              <a:t>return </a:t>
            </a:r>
            <a:r>
              <a:rPr lang="en-US" b="1" dirty="0">
                <a:solidFill>
                  <a:srgbClr val="008000"/>
                </a:solidFill>
              </a:rPr>
              <a:t>'Second: ' </a:t>
            </a:r>
            <a:r>
              <a:rPr lang="en-US" dirty="0"/>
              <a:t>+ </a:t>
            </a:r>
            <a:r>
              <a:rPr lang="en-US" dirty="0" err="1"/>
              <a:t>i</a:t>
            </a:r>
            <a:r>
              <a:rPr lang="en-US" dirty="0"/>
              <a:t>; })</a:t>
            </a:r>
            <a:r>
              <a:rPr lang="en-US" dirty="0" smtClean="0"/>
              <a:t>;</a:t>
            </a:r>
            <a:r>
              <a:rPr lang="en-US" dirty="0"/>
              <a:t/>
            </a:r>
            <a:br>
              <a:rPr lang="en-US" dirty="0"/>
            </a:br>
            <a:r>
              <a:rPr lang="en-US" i="1" dirty="0">
                <a:solidFill>
                  <a:srgbClr val="808080"/>
                </a:solidFill>
              </a:rPr>
              <a:t>// Combine latest of source1 and source2 whenever either gives a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a:solidFill>
                  <a:srgbClr val="458383"/>
                </a:solidFill>
              </a:rPr>
              <a:t>source1</a:t>
            </a:r>
            <a:r>
              <a:rPr lang="en-US" dirty="0"/>
              <a:t>.</a:t>
            </a:r>
            <a:r>
              <a:rPr lang="en-US" b="1" dirty="0">
                <a:solidFill>
                  <a:srgbClr val="660E7A"/>
                </a:solidFill>
              </a:rPr>
              <a:t>combineLatest</a:t>
            </a:r>
            <a:r>
              <a:rPr lang="en-US" dirty="0"/>
              <a:t>(</a:t>
            </a:r>
            <a:r>
              <a:rPr lang="en-US" dirty="0">
                <a:solidFill>
                  <a:srgbClr val="458383"/>
                </a:solidFill>
              </a:rPr>
              <a:t>source2</a:t>
            </a:r>
            <a:r>
              <a:rPr lang="en-US" dirty="0"/>
              <a:t>,</a:t>
            </a:r>
            <a:br>
              <a:rPr lang="en-US" dirty="0"/>
            </a:br>
            <a:r>
              <a:rPr lang="en-US" dirty="0"/>
              <a:t>    </a:t>
            </a:r>
            <a:r>
              <a:rPr lang="en-US" b="1" dirty="0">
                <a:solidFill>
                  <a:srgbClr val="000080"/>
                </a:solidFill>
              </a:rPr>
              <a:t>function </a:t>
            </a:r>
            <a:r>
              <a:rPr lang="en-US" dirty="0"/>
              <a:t>(s1, s2) { </a:t>
            </a:r>
            <a:r>
              <a:rPr lang="en-US" b="1" dirty="0">
                <a:solidFill>
                  <a:srgbClr val="000080"/>
                </a:solidFill>
              </a:rPr>
              <a:t>return </a:t>
            </a:r>
            <a:r>
              <a:rPr lang="en-US" dirty="0"/>
              <a:t>s1 + </a:t>
            </a:r>
            <a:r>
              <a:rPr lang="en-US" b="1" dirty="0">
                <a:solidFill>
                  <a:srgbClr val="008000"/>
                </a:solidFill>
              </a:rPr>
              <a:t>', ' </a:t>
            </a:r>
            <a:r>
              <a:rPr lang="en-US" dirty="0"/>
              <a:t>+ s2; }).</a:t>
            </a:r>
            <a:r>
              <a:rPr lang="en-US" b="1" dirty="0">
                <a:solidFill>
                  <a:srgbClr val="660E7A"/>
                </a:solidFill>
              </a:rPr>
              <a:t>take</a:t>
            </a:r>
            <a:r>
              <a:rPr lang="en-US" dirty="0"/>
              <a:t>(</a:t>
            </a:r>
            <a:r>
              <a:rPr lang="en-US" dirty="0">
                <a:solidFill>
                  <a:srgbClr val="0000FF"/>
                </a:solidFill>
              </a:rPr>
              <a:t>4</a:t>
            </a:r>
            <a:r>
              <a:rPr lang="en-US" dirty="0"/>
              <a:t>)</a:t>
            </a:r>
            <a:r>
              <a:rPr lang="en-US" dirty="0" smtClean="0"/>
              <a:t>;</a:t>
            </a: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smtClean="0"/>
              <a:t>(x</a:t>
            </a:r>
            <a:r>
              <a:rPr lang="en-US" dirty="0"/>
              <a:t>=&gt;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a:t>
            </a:r>
            <a:br>
              <a:rPr lang="en-US" dirty="0"/>
            </a:br>
            <a:r>
              <a:rPr lang="en-US" dirty="0"/>
              <a:t>    err=&gt;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a:t>
            </a:r>
            <a:r>
              <a:rPr lang="en-US" dirty="0" smtClean="0"/>
              <a:t>, </a:t>
            </a:r>
            <a:r>
              <a:rPr lang="en-US" dirty="0"/>
              <a:t>()=&gt;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a:t>
            </a:r>
            <a:r>
              <a:rPr lang="en-US" dirty="0" smtClean="0"/>
              <a:t>;</a:t>
            </a:r>
            <a:endParaRPr lang="en-US" dirty="0"/>
          </a:p>
        </p:txBody>
      </p:sp>
      <p:pic>
        <p:nvPicPr>
          <p:cNvPr id="6" name="Picture 5"/>
          <p:cNvPicPr>
            <a:picLocks noChangeAspect="1"/>
          </p:cNvPicPr>
          <p:nvPr/>
        </p:nvPicPr>
        <p:blipFill>
          <a:blip r:embed="rId3"/>
          <a:stretch>
            <a:fillRect/>
          </a:stretch>
        </p:blipFill>
        <p:spPr>
          <a:xfrm>
            <a:off x="6181661" y="3522980"/>
            <a:ext cx="2698750" cy="1239115"/>
          </a:xfrm>
          <a:prstGeom prst="rect">
            <a:avLst/>
          </a:prstGeom>
        </p:spPr>
      </p:pic>
    </p:spTree>
    <p:extLst>
      <p:ext uri="{BB962C8B-B14F-4D97-AF65-F5344CB8AC3E}">
        <p14:creationId xmlns:p14="http://schemas.microsoft.com/office/powerpoint/2010/main" val="413572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operator</a:t>
            </a:r>
            <a:endParaRPr lang="en-US" dirty="0"/>
          </a:p>
        </p:txBody>
      </p:sp>
      <p:pic>
        <p:nvPicPr>
          <p:cNvPr id="3" name="Picture 2"/>
          <p:cNvPicPr>
            <a:picLocks noChangeAspect="1"/>
          </p:cNvPicPr>
          <p:nvPr/>
        </p:nvPicPr>
        <p:blipFill>
          <a:blip r:embed="rId2"/>
          <a:stretch>
            <a:fillRect/>
          </a:stretch>
        </p:blipFill>
        <p:spPr>
          <a:xfrm>
            <a:off x="1645920" y="1020149"/>
            <a:ext cx="5842000" cy="3651250"/>
          </a:xfrm>
          <a:prstGeom prst="rect">
            <a:avLst/>
          </a:prstGeom>
        </p:spPr>
      </p:pic>
      <p:sp>
        <p:nvSpPr>
          <p:cNvPr id="4" name="Rectangle 3"/>
          <p:cNvSpPr/>
          <p:nvPr/>
        </p:nvSpPr>
        <p:spPr>
          <a:xfrm>
            <a:off x="1544320" y="4883835"/>
            <a:ext cx="4572000" cy="1477328"/>
          </a:xfrm>
          <a:prstGeom prst="rect">
            <a:avLst/>
          </a:prstGeom>
        </p:spPr>
        <p:txBody>
          <a:bodyPr>
            <a:spAutoFit/>
          </a:bodyPr>
          <a:lstStyle/>
          <a:p>
            <a:r>
              <a:rPr lang="en-US" dirty="0"/>
              <a:t>window(</a:t>
            </a:r>
            <a:r>
              <a:rPr lang="en-US" dirty="0" err="1"/>
              <a:t>windowClosingSelector</a:t>
            </a:r>
            <a:r>
              <a:rPr lang="en-US" dirty="0"/>
              <a:t>)</a:t>
            </a:r>
          </a:p>
          <a:p>
            <a:r>
              <a:rPr lang="en-US" dirty="0" err="1"/>
              <a:t>windowWithCount</a:t>
            </a:r>
            <a:r>
              <a:rPr lang="en-US" dirty="0"/>
              <a:t>(count)</a:t>
            </a:r>
          </a:p>
          <a:p>
            <a:r>
              <a:rPr lang="en-US" dirty="0" err="1"/>
              <a:t>windowWithTime</a:t>
            </a:r>
            <a:r>
              <a:rPr lang="en-US" dirty="0"/>
              <a:t>(</a:t>
            </a:r>
            <a:r>
              <a:rPr lang="en-US" dirty="0" err="1" smtClean="0"/>
              <a:t>timeSpan</a:t>
            </a:r>
            <a:r>
              <a:rPr lang="en-US" dirty="0" smtClean="0"/>
              <a:t>)</a:t>
            </a:r>
            <a:endParaRPr lang="en-US" dirty="0"/>
          </a:p>
          <a:p>
            <a:r>
              <a:rPr lang="en-US" dirty="0" err="1"/>
              <a:t>windowWithTimeOrCount</a:t>
            </a:r>
            <a:r>
              <a:rPr lang="en-US" dirty="0"/>
              <a:t>(</a:t>
            </a:r>
            <a:r>
              <a:rPr lang="en-US" dirty="0" err="1"/>
              <a:t>timeSpan,</a:t>
            </a:r>
            <a:r>
              <a:rPr lang="en-US" dirty="0" err="1" smtClean="0"/>
              <a:t>count</a:t>
            </a:r>
            <a:r>
              <a:rPr lang="en-US" dirty="0" smtClean="0"/>
              <a:t>)</a:t>
            </a:r>
          </a:p>
          <a:p>
            <a:r>
              <a:rPr lang="is-IS" dirty="0" smtClean="0"/>
              <a:t>…</a:t>
            </a:r>
            <a:endParaRPr lang="en-US" dirty="0"/>
          </a:p>
        </p:txBody>
      </p:sp>
    </p:spTree>
    <p:extLst>
      <p:ext uri="{BB962C8B-B14F-4D97-AF65-F5344CB8AC3E}">
        <p14:creationId xmlns:p14="http://schemas.microsoft.com/office/powerpoint/2010/main" val="912210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3391471" y="1298864"/>
            <a:ext cx="5752529" cy="2108464"/>
          </a:xfrm>
          <a:prstGeom prst="rect">
            <a:avLst/>
          </a:prstGeom>
        </p:spPr>
      </p:pic>
      <p:sp>
        <p:nvSpPr>
          <p:cNvPr id="4" name="Rectangle 3"/>
          <p:cNvSpPr/>
          <p:nvPr/>
        </p:nvSpPr>
        <p:spPr>
          <a:xfrm>
            <a:off x="2976880" y="3730903"/>
            <a:ext cx="4572000" cy="2862323"/>
          </a:xfrm>
          <a:prstGeom prst="rect">
            <a:avLst/>
          </a:prstGeom>
        </p:spPr>
        <p:txBody>
          <a:bodyPr>
            <a:spAutoFit/>
          </a:bodyPr>
          <a:lstStyle/>
          <a:p>
            <a:r>
              <a:rPr lang="en-US" i="1" dirty="0" smtClean="0">
                <a:solidFill>
                  <a:srgbClr val="808080"/>
                </a:solidFill>
              </a:rPr>
              <a:t>/</a:t>
            </a:r>
            <a:r>
              <a:rPr lang="en-US" i="1" dirty="0">
                <a:solidFill>
                  <a:srgbClr val="808080"/>
                </a:solidFill>
              </a:rPr>
              <a:t>/ Delay each item by time and project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Observable.from</a:t>
            </a:r>
            <a:r>
              <a:rPr lang="en-US" dirty="0"/>
              <a:t>(</a:t>
            </a:r>
            <a:r>
              <a:rPr lang="en-US" dirty="0">
                <a:solidFill>
                  <a:srgbClr val="458383"/>
                </a:solidFill>
              </a:rPr>
              <a:t>times</a:t>
            </a:r>
            <a:r>
              <a:rPr lang="en-US" dirty="0"/>
              <a:t>)</a:t>
            </a:r>
            <a:br>
              <a:rPr lang="en-US" dirty="0"/>
            </a:br>
            <a:r>
              <a:rPr lang="en-US" dirty="0"/>
              <a:t>    .</a:t>
            </a:r>
            <a:r>
              <a:rPr lang="en-US" dirty="0" err="1"/>
              <a:t>flatMap</a:t>
            </a:r>
            <a:r>
              <a:rPr lang="en-US" dirty="0"/>
              <a:t>(</a:t>
            </a:r>
            <a:r>
              <a:rPr lang="en-US" b="1" dirty="0">
                <a:solidFill>
                  <a:srgbClr val="000080"/>
                </a:solidFill>
              </a:rPr>
              <a:t>function </a:t>
            </a:r>
            <a:r>
              <a:rPr lang="en-US" dirty="0"/>
              <a:t>(item) {</a:t>
            </a:r>
            <a:br>
              <a:rPr lang="en-US" dirty="0"/>
            </a:br>
            <a:r>
              <a:rPr lang="en-US" dirty="0"/>
              <a:t>        </a:t>
            </a:r>
            <a:r>
              <a:rPr lang="en-US" b="1" dirty="0">
                <a:solidFill>
                  <a:srgbClr val="000080"/>
                </a:solidFill>
              </a:rPr>
              <a:t>return </a:t>
            </a:r>
            <a:r>
              <a:rPr lang="en-US" dirty="0" err="1"/>
              <a:t>Rx.Observable</a:t>
            </a:r>
            <a:r>
              <a:rPr lang="en-US" dirty="0"/>
              <a:t/>
            </a:r>
            <a:br>
              <a:rPr lang="en-US" dirty="0"/>
            </a:br>
            <a:r>
              <a:rPr lang="en-US" dirty="0"/>
              <a:t>            .of(</a:t>
            </a:r>
            <a:r>
              <a:rPr lang="en-US" dirty="0" err="1"/>
              <a:t>item.</a:t>
            </a:r>
            <a:r>
              <a:rPr lang="en-US" b="1" dirty="0" err="1">
                <a:solidFill>
                  <a:srgbClr val="660E7A"/>
                </a:solidFill>
              </a:rPr>
              <a:t>value</a:t>
            </a:r>
            <a:r>
              <a:rPr lang="en-US" dirty="0"/>
              <a:t>)</a:t>
            </a:r>
            <a:br>
              <a:rPr lang="en-US" dirty="0"/>
            </a:br>
            <a:r>
              <a:rPr lang="en-US" dirty="0"/>
              <a:t>            .delay(</a:t>
            </a:r>
            <a:r>
              <a:rPr lang="en-US" dirty="0" err="1"/>
              <a:t>item.</a:t>
            </a:r>
            <a:r>
              <a:rPr lang="en-US" dirty="0" err="1">
                <a:solidFill>
                  <a:srgbClr val="7A7A43"/>
                </a:solidFill>
              </a:rPr>
              <a:t>time</a:t>
            </a:r>
            <a:r>
              <a:rPr lang="en-US" dirty="0"/>
              <a:t>);</a:t>
            </a:r>
            <a:br>
              <a:rPr lang="en-US" dirty="0"/>
            </a:br>
            <a:r>
              <a:rPr lang="en-US" dirty="0"/>
              <a:t>    })</a:t>
            </a:r>
            <a:br>
              <a:rPr lang="en-US" dirty="0"/>
            </a:br>
            <a:r>
              <a:rPr lang="en-US" dirty="0"/>
              <a:t>    .</a:t>
            </a:r>
            <a:r>
              <a:rPr lang="en-US" dirty="0" err="1"/>
              <a:t>debounce</a:t>
            </a:r>
            <a:r>
              <a:rPr lang="en-US" dirty="0"/>
              <a:t>(</a:t>
            </a:r>
            <a:r>
              <a:rPr lang="en-US" dirty="0">
                <a:solidFill>
                  <a:srgbClr val="0000FF"/>
                </a:solidFill>
              </a:rPr>
              <a:t>500 </a:t>
            </a:r>
            <a:r>
              <a:rPr lang="en-US" i="1" dirty="0">
                <a:solidFill>
                  <a:srgbClr val="808080"/>
                </a:solidFill>
              </a:rPr>
              <a:t>/* </a:t>
            </a:r>
            <a:r>
              <a:rPr lang="en-US" i="1" dirty="0" err="1">
                <a:solidFill>
                  <a:srgbClr val="808080"/>
                </a:solidFill>
              </a:rPr>
              <a:t>ms</a:t>
            </a:r>
            <a:r>
              <a:rPr lang="en-US" i="1" dirty="0">
                <a:solidFill>
                  <a:srgbClr val="808080"/>
                </a:solidFill>
              </a:rPr>
              <a:t> */</a:t>
            </a:r>
            <a:r>
              <a:rPr lang="en-US" dirty="0"/>
              <a:t>);</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(x)=&gt;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a:t>
            </a:r>
          </a:p>
        </p:txBody>
      </p:sp>
      <p:sp>
        <p:nvSpPr>
          <p:cNvPr id="5" name="Rectangle 4"/>
          <p:cNvSpPr/>
          <p:nvPr/>
        </p:nvSpPr>
        <p:spPr>
          <a:xfrm>
            <a:off x="286918" y="3890666"/>
            <a:ext cx="4572000" cy="2308324"/>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times </a:t>
            </a:r>
            <a:r>
              <a:rPr lang="en-US" dirty="0"/>
              <a:t>= [</a:t>
            </a:r>
            <a:br>
              <a:rPr lang="en-US" dirty="0"/>
            </a:br>
            <a:r>
              <a:rPr lang="en-US" dirty="0"/>
              <a:t>    { </a:t>
            </a:r>
            <a:r>
              <a:rPr lang="en-US" b="1" dirty="0">
                <a:solidFill>
                  <a:srgbClr val="660E7A"/>
                </a:solidFill>
              </a:rPr>
              <a:t>value</a:t>
            </a:r>
            <a:r>
              <a:rPr lang="en-US" dirty="0"/>
              <a:t>: </a:t>
            </a:r>
            <a:r>
              <a:rPr lang="en-US" dirty="0">
                <a:solidFill>
                  <a:srgbClr val="0000FF"/>
                </a:solidFill>
              </a:rPr>
              <a:t>0</a:t>
            </a:r>
            <a:r>
              <a:rPr lang="en-US" dirty="0"/>
              <a:t>, </a:t>
            </a:r>
            <a:r>
              <a:rPr lang="en-US" b="1" dirty="0">
                <a:solidFill>
                  <a:srgbClr val="660E7A"/>
                </a:solidFill>
              </a:rPr>
              <a:t>time</a:t>
            </a:r>
            <a:r>
              <a:rPr lang="en-US" dirty="0"/>
              <a:t>: </a:t>
            </a:r>
            <a:r>
              <a:rPr lang="en-US" dirty="0">
                <a:solidFill>
                  <a:srgbClr val="0000FF"/>
                </a:solidFill>
              </a:rPr>
              <a:t>100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1</a:t>
            </a:r>
            <a:r>
              <a:rPr lang="en-US" dirty="0"/>
              <a:t>, </a:t>
            </a:r>
            <a:r>
              <a:rPr lang="en-US" b="1" dirty="0">
                <a:solidFill>
                  <a:srgbClr val="660E7A"/>
                </a:solidFill>
              </a:rPr>
              <a:t>time</a:t>
            </a:r>
            <a:r>
              <a:rPr lang="en-US" dirty="0"/>
              <a:t>: </a:t>
            </a:r>
            <a:r>
              <a:rPr lang="en-US" dirty="0">
                <a:solidFill>
                  <a:srgbClr val="0000FF"/>
                </a:solidFill>
              </a:rPr>
              <a:t>600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2</a:t>
            </a:r>
            <a:r>
              <a:rPr lang="en-US" dirty="0"/>
              <a:t>, </a:t>
            </a:r>
            <a:r>
              <a:rPr lang="en-US" b="1" dirty="0">
                <a:solidFill>
                  <a:srgbClr val="660E7A"/>
                </a:solidFill>
              </a:rPr>
              <a:t>time</a:t>
            </a:r>
            <a:r>
              <a:rPr lang="en-US" dirty="0"/>
              <a:t>: </a:t>
            </a:r>
            <a:r>
              <a:rPr lang="en-US" dirty="0">
                <a:solidFill>
                  <a:srgbClr val="0000FF"/>
                </a:solidFill>
              </a:rPr>
              <a:t>400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3</a:t>
            </a:r>
            <a:r>
              <a:rPr lang="en-US" dirty="0"/>
              <a:t>, </a:t>
            </a:r>
            <a:r>
              <a:rPr lang="en-US" b="1" dirty="0">
                <a:solidFill>
                  <a:srgbClr val="660E7A"/>
                </a:solidFill>
              </a:rPr>
              <a:t>time</a:t>
            </a:r>
            <a:r>
              <a:rPr lang="en-US" dirty="0"/>
              <a:t>: </a:t>
            </a:r>
            <a:r>
              <a:rPr lang="en-US" dirty="0">
                <a:solidFill>
                  <a:srgbClr val="0000FF"/>
                </a:solidFill>
              </a:rPr>
              <a:t>700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4</a:t>
            </a:r>
            <a:r>
              <a:rPr lang="en-US" dirty="0"/>
              <a:t>, </a:t>
            </a:r>
            <a:r>
              <a:rPr lang="en-US" b="1" dirty="0">
                <a:solidFill>
                  <a:srgbClr val="660E7A"/>
                </a:solidFill>
              </a:rPr>
              <a:t>time</a:t>
            </a:r>
            <a:r>
              <a:rPr lang="en-US" dirty="0"/>
              <a:t>: </a:t>
            </a:r>
            <a:r>
              <a:rPr lang="en-US" dirty="0">
                <a:solidFill>
                  <a:srgbClr val="0000FF"/>
                </a:solidFill>
              </a:rPr>
              <a:t>200 </a:t>
            </a:r>
            <a:r>
              <a:rPr lang="en-US" dirty="0"/>
              <a:t>}</a:t>
            </a:r>
            <a:br>
              <a:rPr lang="en-US" dirty="0"/>
            </a:br>
            <a:r>
              <a:rPr lang="en-US" dirty="0"/>
              <a:t>];</a:t>
            </a:r>
            <a:br>
              <a:rPr lang="en-US" dirty="0"/>
            </a:br>
            <a:endParaRPr lang="en-US" dirty="0"/>
          </a:p>
        </p:txBody>
      </p:sp>
      <p:pic>
        <p:nvPicPr>
          <p:cNvPr id="6" name="Picture 5"/>
          <p:cNvPicPr>
            <a:picLocks noChangeAspect="1"/>
          </p:cNvPicPr>
          <p:nvPr/>
        </p:nvPicPr>
        <p:blipFill>
          <a:blip r:embed="rId3"/>
          <a:stretch>
            <a:fillRect/>
          </a:stretch>
        </p:blipFill>
        <p:spPr>
          <a:xfrm>
            <a:off x="1491551" y="5703101"/>
            <a:ext cx="1076091" cy="1022819"/>
          </a:xfrm>
          <a:prstGeom prst="rect">
            <a:avLst/>
          </a:prstGeom>
        </p:spPr>
      </p:pic>
      <p:sp>
        <p:nvSpPr>
          <p:cNvPr id="7" name="Rectangle 6"/>
          <p:cNvSpPr/>
          <p:nvPr/>
        </p:nvSpPr>
        <p:spPr>
          <a:xfrm>
            <a:off x="363791" y="1383213"/>
            <a:ext cx="3027680" cy="2585323"/>
          </a:xfrm>
          <a:prstGeom prst="rect">
            <a:avLst/>
          </a:prstGeom>
        </p:spPr>
        <p:txBody>
          <a:bodyPr wrap="square">
            <a:spAutoFit/>
          </a:bodyPr>
          <a:lstStyle/>
          <a:p>
            <a:r>
              <a:rPr lang="en-US" dirty="0" err="1"/>
              <a:t>Debouncing</a:t>
            </a:r>
            <a:r>
              <a:rPr lang="en-US" dirty="0"/>
              <a:t> enforces that a function not be called again until a certain amount of time has passed without it being called. As in "</a:t>
            </a:r>
            <a:r>
              <a:rPr lang="en-US" b="1" i="1" dirty="0"/>
              <a:t>execute this function only if 100 milliseconds have passed without it being called</a:t>
            </a:r>
            <a:r>
              <a:rPr lang="en-US" dirty="0"/>
              <a:t>."</a:t>
            </a:r>
          </a:p>
          <a:p>
            <a:endParaRPr lang="en-US" dirty="0"/>
          </a:p>
        </p:txBody>
      </p:sp>
      <p:sp>
        <p:nvSpPr>
          <p:cNvPr id="8" name="Rectangle 7"/>
          <p:cNvSpPr/>
          <p:nvPr/>
        </p:nvSpPr>
        <p:spPr>
          <a:xfrm>
            <a:off x="365760" y="845183"/>
            <a:ext cx="8453120" cy="369332"/>
          </a:xfrm>
          <a:prstGeom prst="rect">
            <a:avLst/>
          </a:prstGeom>
        </p:spPr>
        <p:txBody>
          <a:bodyPr wrap="square">
            <a:spAutoFit/>
          </a:bodyPr>
          <a:lstStyle/>
          <a:p>
            <a:r>
              <a:rPr lang="en-US" i="1" dirty="0"/>
              <a:t>The </a:t>
            </a:r>
            <a:r>
              <a:rPr lang="en-US" i="1" dirty="0" err="1"/>
              <a:t>Debounce</a:t>
            </a:r>
            <a:r>
              <a:rPr lang="en-US" i="1" dirty="0"/>
              <a:t> technique allow us to "group" multiple sequential calls in a single one.</a:t>
            </a:r>
          </a:p>
        </p:txBody>
      </p:sp>
      <p:sp>
        <p:nvSpPr>
          <p:cNvPr id="9" name="TextBox 8"/>
          <p:cNvSpPr txBox="1"/>
          <p:nvPr/>
        </p:nvSpPr>
        <p:spPr>
          <a:xfrm>
            <a:off x="7387695" y="3407328"/>
            <a:ext cx="1337776" cy="3416319"/>
          </a:xfrm>
          <a:prstGeom prst="rect">
            <a:avLst/>
          </a:prstGeom>
          <a:noFill/>
        </p:spPr>
        <p:txBody>
          <a:bodyPr wrap="none" rtlCol="0">
            <a:spAutoFit/>
          </a:bodyPr>
          <a:lstStyle/>
          <a:p>
            <a:r>
              <a:rPr lang="en-US" sz="1200" dirty="0" smtClean="0"/>
              <a:t>0</a:t>
            </a:r>
          </a:p>
          <a:p>
            <a:r>
              <a:rPr lang="en-US" sz="1200" dirty="0" smtClean="0"/>
              <a:t>100        </a:t>
            </a:r>
            <a:r>
              <a:rPr lang="en-US" sz="1200" b="1" dirty="0" smtClean="0"/>
              <a:t>0 </a:t>
            </a:r>
          </a:p>
          <a:p>
            <a:r>
              <a:rPr lang="en-US" sz="1200" dirty="0" smtClean="0"/>
              <a:t>200</a:t>
            </a:r>
          </a:p>
          <a:p>
            <a:r>
              <a:rPr lang="en-US" sz="1200" dirty="0" smtClean="0"/>
              <a:t>300</a:t>
            </a:r>
          </a:p>
          <a:p>
            <a:r>
              <a:rPr lang="en-US" sz="1200" dirty="0" smtClean="0"/>
              <a:t>400</a:t>
            </a:r>
          </a:p>
          <a:p>
            <a:r>
              <a:rPr lang="en-US" sz="1200" dirty="0" smtClean="0"/>
              <a:t>500         </a:t>
            </a:r>
          </a:p>
          <a:p>
            <a:r>
              <a:rPr lang="en-US" sz="1200" dirty="0" smtClean="0"/>
              <a:t>600        </a:t>
            </a:r>
            <a:r>
              <a:rPr lang="en-US" sz="1200" b="1" dirty="0" err="1" smtClean="0"/>
              <a:t>debounce</a:t>
            </a:r>
            <a:endParaRPr lang="en-US" sz="1200" dirty="0" smtClean="0"/>
          </a:p>
          <a:p>
            <a:r>
              <a:rPr lang="en-US" sz="1200" dirty="0" smtClean="0"/>
              <a:t>700        </a:t>
            </a:r>
            <a:r>
              <a:rPr lang="en-US" sz="1200" b="1" dirty="0" smtClean="0"/>
              <a:t>1</a:t>
            </a:r>
          </a:p>
          <a:p>
            <a:r>
              <a:rPr lang="en-US" sz="1200" dirty="0" smtClean="0"/>
              <a:t>800</a:t>
            </a:r>
          </a:p>
          <a:p>
            <a:r>
              <a:rPr lang="en-US" sz="1200" dirty="0" smtClean="0"/>
              <a:t>900</a:t>
            </a:r>
          </a:p>
          <a:p>
            <a:r>
              <a:rPr lang="en-US" sz="1200" dirty="0" smtClean="0"/>
              <a:t>1000</a:t>
            </a:r>
          </a:p>
          <a:p>
            <a:r>
              <a:rPr lang="en-US" sz="1200" dirty="0" smtClean="0"/>
              <a:t>1100      </a:t>
            </a:r>
            <a:r>
              <a:rPr lang="en-US" sz="1200" b="1" dirty="0" smtClean="0"/>
              <a:t>2</a:t>
            </a:r>
          </a:p>
          <a:p>
            <a:r>
              <a:rPr lang="en-US" sz="1200" dirty="0" smtClean="0"/>
              <a:t>1200</a:t>
            </a:r>
          </a:p>
          <a:p>
            <a:r>
              <a:rPr lang="en-US" sz="1200" dirty="0" smtClean="0"/>
              <a:t>1300</a:t>
            </a:r>
          </a:p>
          <a:p>
            <a:r>
              <a:rPr lang="en-US" sz="1200" dirty="0" smtClean="0"/>
              <a:t>1400</a:t>
            </a:r>
          </a:p>
          <a:p>
            <a:r>
              <a:rPr lang="en-US" sz="1200" dirty="0" smtClean="0"/>
              <a:t>1500</a:t>
            </a:r>
          </a:p>
          <a:p>
            <a:r>
              <a:rPr lang="en-US" sz="1200" dirty="0" smtClean="0"/>
              <a:t>1600      </a:t>
            </a:r>
            <a:r>
              <a:rPr lang="en-US" sz="1200" b="1" dirty="0" err="1" smtClean="0"/>
              <a:t>debounce</a:t>
            </a:r>
            <a:endParaRPr lang="en-US" sz="1200" dirty="0" smtClean="0"/>
          </a:p>
          <a:p>
            <a:r>
              <a:rPr lang="is-IS" sz="1200" dirty="0" smtClean="0"/>
              <a:t>… </a:t>
            </a:r>
            <a:endParaRPr lang="en-US" sz="1200" dirty="0"/>
          </a:p>
        </p:txBody>
      </p:sp>
      <p:cxnSp>
        <p:nvCxnSpPr>
          <p:cNvPr id="11" name="Straight Arrow Connector 10"/>
          <p:cNvCxnSpPr/>
          <p:nvPr/>
        </p:nvCxnSpPr>
        <p:spPr>
          <a:xfrm>
            <a:off x="7387695" y="3484880"/>
            <a:ext cx="0" cy="32410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39760" y="3890666"/>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09280" y="4057738"/>
            <a:ext cx="607859" cy="276999"/>
          </a:xfrm>
          <a:prstGeom prst="rect">
            <a:avLst/>
          </a:prstGeom>
          <a:noFill/>
        </p:spPr>
        <p:txBody>
          <a:bodyPr wrap="none" rtlCol="0">
            <a:spAutoFit/>
          </a:bodyPr>
          <a:lstStyle/>
          <a:p>
            <a:r>
              <a:rPr lang="en-US" sz="1200" dirty="0" smtClean="0"/>
              <a:t>500ms</a:t>
            </a:r>
            <a:endParaRPr lang="en-US" sz="1200" dirty="0"/>
          </a:p>
        </p:txBody>
      </p:sp>
      <p:cxnSp>
        <p:nvCxnSpPr>
          <p:cNvPr id="20" name="Straight Arrow Connector 19"/>
          <p:cNvCxnSpPr/>
          <p:nvPr/>
        </p:nvCxnSpPr>
        <p:spPr>
          <a:xfrm>
            <a:off x="8239760" y="5703129"/>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211021" y="5870201"/>
            <a:ext cx="607859" cy="276999"/>
          </a:xfrm>
          <a:prstGeom prst="rect">
            <a:avLst/>
          </a:prstGeom>
          <a:noFill/>
        </p:spPr>
        <p:txBody>
          <a:bodyPr wrap="none" rtlCol="0">
            <a:spAutoFit/>
          </a:bodyPr>
          <a:lstStyle/>
          <a:p>
            <a:r>
              <a:rPr lang="en-US" sz="1200" dirty="0" smtClean="0"/>
              <a:t>500ms</a:t>
            </a:r>
            <a:endParaRPr lang="en-US" sz="1200" dirty="0"/>
          </a:p>
        </p:txBody>
      </p:sp>
    </p:spTree>
    <p:extLst>
      <p:ext uri="{BB962C8B-B14F-4D97-AF65-F5344CB8AC3E}">
        <p14:creationId xmlns:p14="http://schemas.microsoft.com/office/powerpoint/2010/main" val="285212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Debouncewithselector</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71120" y="1069340"/>
            <a:ext cx="9144000" cy="2754775"/>
          </a:xfrm>
          <a:prstGeom prst="rect">
            <a:avLst/>
          </a:prstGeom>
        </p:spPr>
      </p:pic>
    </p:spTree>
    <p:extLst>
      <p:ext uri="{BB962C8B-B14F-4D97-AF65-F5344CB8AC3E}">
        <p14:creationId xmlns:p14="http://schemas.microsoft.com/office/powerpoint/2010/main" val="29597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operator (</a:t>
            </a:r>
            <a:r>
              <a:rPr lang="en-US" dirty="0" err="1" smtClean="0"/>
              <a:t>throttlelast</a:t>
            </a:r>
            <a:r>
              <a:rPr lang="en-US" dirty="0" smtClean="0"/>
              <a:t>)</a:t>
            </a:r>
            <a:endParaRPr lang="en-US" dirty="0"/>
          </a:p>
        </p:txBody>
      </p:sp>
      <p:sp>
        <p:nvSpPr>
          <p:cNvPr id="6" name="Rectangle 5"/>
          <p:cNvSpPr/>
          <p:nvPr/>
        </p:nvSpPr>
        <p:spPr>
          <a:xfrm>
            <a:off x="2113692" y="4158178"/>
            <a:ext cx="5161280" cy="2585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Observable.interval</a:t>
            </a:r>
            <a:r>
              <a:rPr lang="en-US" dirty="0"/>
              <a:t>(</a:t>
            </a:r>
            <a:r>
              <a:rPr lang="en-US" dirty="0">
                <a:solidFill>
                  <a:srgbClr val="0000FF"/>
                </a:solidFill>
              </a:rPr>
              <a:t>1000</a:t>
            </a:r>
            <a:r>
              <a:rPr lang="en-US" dirty="0"/>
              <a:t>)</a:t>
            </a:r>
            <a:br>
              <a:rPr lang="en-US" dirty="0"/>
            </a:br>
            <a:r>
              <a:rPr lang="en-US" dirty="0"/>
              <a:t>    .sample(</a:t>
            </a:r>
            <a:r>
              <a:rPr lang="en-US" dirty="0">
                <a:solidFill>
                  <a:srgbClr val="0000FF"/>
                </a:solidFill>
              </a:rPr>
              <a:t>5000</a:t>
            </a:r>
            <a:r>
              <a:rPr lang="en-US" dirty="0"/>
              <a:t>)</a:t>
            </a:r>
            <a:br>
              <a:rPr lang="en-US" dirty="0"/>
            </a:br>
            <a:r>
              <a:rPr lang="en-US" dirty="0"/>
              <a:t>    .take(</a:t>
            </a:r>
            <a:r>
              <a:rPr lang="en-US" dirty="0">
                <a:solidFill>
                  <a:srgbClr val="0000FF"/>
                </a:solidFill>
              </a:rPr>
              <a:t>2</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7" name="Picture 6"/>
          <p:cNvPicPr>
            <a:picLocks noChangeAspect="1"/>
          </p:cNvPicPr>
          <p:nvPr/>
        </p:nvPicPr>
        <p:blipFill>
          <a:blip r:embed="rId2"/>
          <a:stretch>
            <a:fillRect/>
          </a:stretch>
        </p:blipFill>
        <p:spPr>
          <a:xfrm>
            <a:off x="6685280" y="4231640"/>
            <a:ext cx="1625600" cy="1219200"/>
          </a:xfrm>
          <a:prstGeom prst="rect">
            <a:avLst/>
          </a:prstGeom>
        </p:spPr>
      </p:pic>
      <p:sp>
        <p:nvSpPr>
          <p:cNvPr id="8" name="TextBox 7"/>
          <p:cNvSpPr txBox="1"/>
          <p:nvPr/>
        </p:nvSpPr>
        <p:spPr>
          <a:xfrm>
            <a:off x="286918" y="3161161"/>
            <a:ext cx="1714720" cy="3693319"/>
          </a:xfrm>
          <a:prstGeom prst="rect">
            <a:avLst/>
          </a:prstGeom>
          <a:noFill/>
        </p:spPr>
        <p:txBody>
          <a:bodyPr wrap="none" rtlCol="0">
            <a:spAutoFit/>
          </a:bodyPr>
          <a:lstStyle/>
          <a:p>
            <a:r>
              <a:rPr lang="en-US" dirty="0" smtClean="0"/>
              <a:t>time    value</a:t>
            </a:r>
          </a:p>
          <a:p>
            <a:r>
              <a:rPr lang="en-US" dirty="0" smtClean="0"/>
              <a:t>1s        0</a:t>
            </a:r>
          </a:p>
          <a:p>
            <a:r>
              <a:rPr lang="en-US" dirty="0"/>
              <a:t>2</a:t>
            </a:r>
            <a:r>
              <a:rPr lang="en-US" dirty="0" smtClean="0"/>
              <a:t>s        1</a:t>
            </a:r>
          </a:p>
          <a:p>
            <a:r>
              <a:rPr lang="en-US" dirty="0"/>
              <a:t>3</a:t>
            </a:r>
            <a:r>
              <a:rPr lang="en-US" dirty="0" smtClean="0"/>
              <a:t>s        2</a:t>
            </a:r>
          </a:p>
          <a:p>
            <a:r>
              <a:rPr lang="en-US" dirty="0"/>
              <a:t>4</a:t>
            </a:r>
            <a:r>
              <a:rPr lang="en-US" dirty="0" smtClean="0"/>
              <a:t>s        3</a:t>
            </a:r>
          </a:p>
          <a:p>
            <a:r>
              <a:rPr lang="en-US" dirty="0" smtClean="0"/>
              <a:t>5s        sample: 3</a:t>
            </a:r>
          </a:p>
          <a:p>
            <a:r>
              <a:rPr lang="en-US" dirty="0"/>
              <a:t>5</a:t>
            </a:r>
            <a:r>
              <a:rPr lang="en-US" dirty="0" smtClean="0"/>
              <a:t>s        4</a:t>
            </a:r>
          </a:p>
          <a:p>
            <a:r>
              <a:rPr lang="en-US" dirty="0" smtClean="0"/>
              <a:t>6s        5</a:t>
            </a:r>
          </a:p>
          <a:p>
            <a:r>
              <a:rPr lang="en-US" dirty="0" smtClean="0"/>
              <a:t>7s        6</a:t>
            </a:r>
          </a:p>
          <a:p>
            <a:r>
              <a:rPr lang="en-US" dirty="0" smtClean="0"/>
              <a:t>8s        7</a:t>
            </a:r>
          </a:p>
          <a:p>
            <a:r>
              <a:rPr lang="en-US" dirty="0" smtClean="0"/>
              <a:t>9s        8</a:t>
            </a:r>
          </a:p>
          <a:p>
            <a:r>
              <a:rPr lang="en-US" dirty="0" smtClean="0"/>
              <a:t>10s      sample:8</a:t>
            </a:r>
          </a:p>
          <a:p>
            <a:endParaRPr lang="en-US" dirty="0"/>
          </a:p>
        </p:txBody>
      </p:sp>
      <p:sp>
        <p:nvSpPr>
          <p:cNvPr id="3" name="Rectangle 2"/>
          <p:cNvSpPr/>
          <p:nvPr/>
        </p:nvSpPr>
        <p:spPr>
          <a:xfrm>
            <a:off x="286918" y="1704815"/>
            <a:ext cx="3251200" cy="1754327"/>
          </a:xfrm>
          <a:prstGeom prst="rect">
            <a:avLst/>
          </a:prstGeom>
        </p:spPr>
        <p:txBody>
          <a:bodyPr wrap="square">
            <a:spAutoFit/>
          </a:bodyPr>
          <a:lstStyle/>
          <a:p>
            <a:r>
              <a:rPr lang="en-US" dirty="0"/>
              <a:t>Throttling enforces a maximum number of times a function can be called over time. As in "</a:t>
            </a:r>
            <a:r>
              <a:rPr lang="en-US" b="1" i="1" dirty="0"/>
              <a:t>execute this function at most once every 100 milliseconds</a:t>
            </a:r>
            <a:r>
              <a:rPr lang="en-US" dirty="0"/>
              <a:t>."</a:t>
            </a:r>
          </a:p>
          <a:p>
            <a:endParaRPr lang="en-US" dirty="0"/>
          </a:p>
        </p:txBody>
      </p:sp>
      <p:pic>
        <p:nvPicPr>
          <p:cNvPr id="4" name="Picture 3"/>
          <p:cNvPicPr>
            <a:picLocks noChangeAspect="1"/>
          </p:cNvPicPr>
          <p:nvPr/>
        </p:nvPicPr>
        <p:blipFill>
          <a:blip r:embed="rId3"/>
          <a:stretch>
            <a:fillRect/>
          </a:stretch>
        </p:blipFill>
        <p:spPr>
          <a:xfrm>
            <a:off x="3443212" y="1501615"/>
            <a:ext cx="5437199" cy="2473960"/>
          </a:xfrm>
          <a:prstGeom prst="rect">
            <a:avLst/>
          </a:prstGeom>
        </p:spPr>
      </p:pic>
      <p:sp>
        <p:nvSpPr>
          <p:cNvPr id="9" name="Rectangle 8"/>
          <p:cNvSpPr/>
          <p:nvPr/>
        </p:nvSpPr>
        <p:spPr>
          <a:xfrm>
            <a:off x="365759" y="867749"/>
            <a:ext cx="8514651" cy="923330"/>
          </a:xfrm>
          <a:prstGeom prst="rect">
            <a:avLst/>
          </a:prstGeom>
        </p:spPr>
        <p:txBody>
          <a:bodyPr wrap="square">
            <a:spAutoFit/>
          </a:bodyPr>
          <a:lstStyle/>
          <a:p>
            <a:r>
              <a:rPr lang="en-US" i="1" dirty="0"/>
              <a:t>The main difference between </a:t>
            </a:r>
            <a:r>
              <a:rPr lang="en-US" i="1" dirty="0" smtClean="0"/>
              <a:t>throttle and </a:t>
            </a:r>
            <a:r>
              <a:rPr lang="en-US" i="1" dirty="0" err="1" smtClean="0"/>
              <a:t>debounce</a:t>
            </a:r>
            <a:r>
              <a:rPr lang="en-US" i="1" dirty="0" smtClean="0"/>
              <a:t> </a:t>
            </a:r>
            <a:r>
              <a:rPr lang="en-US" i="1" dirty="0"/>
              <a:t>is that throttle guarantees the execution of the function regularly, at least every X milliseconds.</a:t>
            </a:r>
          </a:p>
          <a:p>
            <a:endParaRPr lang="en-US" dirty="0"/>
          </a:p>
        </p:txBody>
      </p:sp>
    </p:spTree>
    <p:extLst>
      <p:ext uri="{BB962C8B-B14F-4D97-AF65-F5344CB8AC3E}">
        <p14:creationId xmlns:p14="http://schemas.microsoft.com/office/powerpoint/2010/main" val="308076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 operator</a:t>
            </a:r>
            <a:endParaRPr lang="en-US" dirty="0"/>
          </a:p>
        </p:txBody>
      </p:sp>
      <p:pic>
        <p:nvPicPr>
          <p:cNvPr id="3" name="Picture 2"/>
          <p:cNvPicPr>
            <a:picLocks noChangeAspect="1"/>
          </p:cNvPicPr>
          <p:nvPr/>
        </p:nvPicPr>
        <p:blipFill>
          <a:blip r:embed="rId2"/>
          <a:stretch>
            <a:fillRect/>
          </a:stretch>
        </p:blipFill>
        <p:spPr>
          <a:xfrm>
            <a:off x="1733516" y="867749"/>
            <a:ext cx="5652803" cy="2054860"/>
          </a:xfrm>
          <a:prstGeom prst="rect">
            <a:avLst/>
          </a:prstGeom>
        </p:spPr>
      </p:pic>
      <p:sp>
        <p:nvSpPr>
          <p:cNvPr id="4" name="Rectangle 3"/>
          <p:cNvSpPr/>
          <p:nvPr/>
        </p:nvSpPr>
        <p:spPr>
          <a:xfrm>
            <a:off x="721360" y="3214360"/>
            <a:ext cx="5821680" cy="3139321"/>
          </a:xfrm>
          <a:prstGeom prst="rect">
            <a:avLst/>
          </a:prstGeom>
        </p:spPr>
        <p:txBody>
          <a:bodyPr wrap="square">
            <a:spAutoFit/>
          </a:bodyPr>
          <a:lstStyle/>
          <a:p>
            <a:r>
              <a:rPr lang="en-US" i="1" dirty="0">
                <a:solidFill>
                  <a:srgbClr val="808080"/>
                </a:solidFill>
              </a:rPr>
              <a:t>/* Without key selector */</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Observable.fromArray</a:t>
            </a:r>
            <a:r>
              <a:rPr lang="en-US" dirty="0"/>
              <a:t>([</a:t>
            </a:r>
            <a:br>
              <a:rPr lang="en-US" dirty="0"/>
            </a:br>
            <a:r>
              <a:rPr lang="en-US" dirty="0"/>
              <a:t>    </a:t>
            </a:r>
            <a:r>
              <a:rPr lang="en-US" dirty="0">
                <a:solidFill>
                  <a:srgbClr val="0000FF"/>
                </a:solidFill>
              </a:rPr>
              <a:t>42</a:t>
            </a:r>
            <a:r>
              <a:rPr lang="en-US" dirty="0"/>
              <a:t>, </a:t>
            </a:r>
            <a:r>
              <a:rPr lang="en-US" dirty="0">
                <a:solidFill>
                  <a:srgbClr val="0000FF"/>
                </a:solidFill>
              </a:rPr>
              <a:t>24</a:t>
            </a:r>
            <a:r>
              <a:rPr lang="en-US" dirty="0"/>
              <a:t>, </a:t>
            </a:r>
            <a:r>
              <a:rPr lang="en-US" dirty="0">
                <a:solidFill>
                  <a:srgbClr val="0000FF"/>
                </a:solidFill>
              </a:rPr>
              <a:t>42</a:t>
            </a:r>
            <a:r>
              <a:rPr lang="en-US" dirty="0"/>
              <a:t>, </a:t>
            </a:r>
            <a:r>
              <a:rPr lang="en-US" dirty="0">
                <a:solidFill>
                  <a:srgbClr val="0000FF"/>
                </a:solidFill>
              </a:rPr>
              <a:t>24</a:t>
            </a:r>
            <a:br>
              <a:rPr lang="en-US" dirty="0">
                <a:solidFill>
                  <a:srgbClr val="0000FF"/>
                </a:solidFill>
              </a:rPr>
            </a:br>
            <a:r>
              <a:rPr lang="en-US" dirty="0"/>
              <a:t>])</a:t>
            </a:r>
            <a:br>
              <a:rPr lang="en-US" dirty="0"/>
            </a:br>
            <a:r>
              <a:rPr lang="en-US" dirty="0" smtClean="0"/>
              <a:t>.</a:t>
            </a:r>
            <a:r>
              <a:rPr lang="en-US" dirty="0"/>
              <a:t>distinct();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5" name="Picture 4"/>
          <p:cNvPicPr>
            <a:picLocks noChangeAspect="1"/>
          </p:cNvPicPr>
          <p:nvPr/>
        </p:nvPicPr>
        <p:blipFill>
          <a:blip r:embed="rId3"/>
          <a:stretch>
            <a:fillRect/>
          </a:stretch>
        </p:blipFill>
        <p:spPr>
          <a:xfrm>
            <a:off x="7244080" y="3422649"/>
            <a:ext cx="1430020" cy="1098857"/>
          </a:xfrm>
          <a:prstGeom prst="rect">
            <a:avLst/>
          </a:prstGeom>
        </p:spPr>
      </p:pic>
    </p:spTree>
    <p:extLst>
      <p:ext uri="{BB962C8B-B14F-4D97-AF65-F5344CB8AC3E}">
        <p14:creationId xmlns:p14="http://schemas.microsoft.com/office/powerpoint/2010/main" val="1858828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distinctUntilChanged</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2072640" y="1070950"/>
            <a:ext cx="4907280" cy="2376964"/>
          </a:xfrm>
          <a:prstGeom prst="rect">
            <a:avLst/>
          </a:prstGeom>
        </p:spPr>
      </p:pic>
      <p:sp>
        <p:nvSpPr>
          <p:cNvPr id="4" name="Rectangle 3"/>
          <p:cNvSpPr/>
          <p:nvPr/>
        </p:nvSpPr>
        <p:spPr>
          <a:xfrm>
            <a:off x="944880" y="3711139"/>
            <a:ext cx="4572000" cy="2585323"/>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Observable.fromArray</a:t>
            </a:r>
            <a:r>
              <a:rPr lang="en-US" dirty="0"/>
              <a:t>([</a:t>
            </a:r>
            <a:br>
              <a:rPr lang="en-US" dirty="0"/>
            </a:br>
            <a:r>
              <a:rPr lang="en-US" dirty="0"/>
              <a:t>    </a:t>
            </a:r>
            <a:r>
              <a:rPr lang="en-US" dirty="0">
                <a:solidFill>
                  <a:srgbClr val="0000FF"/>
                </a:solidFill>
              </a:rPr>
              <a:t>24</a:t>
            </a:r>
            <a:r>
              <a:rPr lang="en-US" dirty="0"/>
              <a:t>, </a:t>
            </a:r>
            <a:r>
              <a:rPr lang="en-US" dirty="0">
                <a:solidFill>
                  <a:srgbClr val="0000FF"/>
                </a:solidFill>
              </a:rPr>
              <a:t>42</a:t>
            </a:r>
            <a:r>
              <a:rPr lang="en-US" dirty="0"/>
              <a:t>, </a:t>
            </a:r>
            <a:r>
              <a:rPr lang="en-US" dirty="0">
                <a:solidFill>
                  <a:srgbClr val="0000FF"/>
                </a:solidFill>
              </a:rPr>
              <a:t>24</a:t>
            </a:r>
            <a:r>
              <a:rPr lang="en-US" dirty="0"/>
              <a:t>, </a:t>
            </a:r>
            <a:r>
              <a:rPr lang="en-US" dirty="0">
                <a:solidFill>
                  <a:srgbClr val="0000FF"/>
                </a:solidFill>
              </a:rPr>
              <a:t>24</a:t>
            </a:r>
            <a:br>
              <a:rPr lang="en-US" dirty="0">
                <a:solidFill>
                  <a:srgbClr val="0000FF"/>
                </a:solidFill>
              </a:rPr>
            </a:br>
            <a:r>
              <a:rPr lang="en-US" dirty="0"/>
              <a:t>]</a:t>
            </a:r>
            <a:r>
              <a:rPr lang="en-US" dirty="0" smtClean="0"/>
              <a:t>)</a:t>
            </a:r>
          </a:p>
          <a:p>
            <a:r>
              <a:rPr lang="en-US" dirty="0" smtClean="0"/>
              <a:t>.</a:t>
            </a:r>
            <a:r>
              <a:rPr lang="en-US" dirty="0" err="1"/>
              <a:t>distinctUntilChanged</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6979920" y="3954780"/>
            <a:ext cx="1536700" cy="1549400"/>
          </a:xfrm>
          <a:prstGeom prst="rect">
            <a:avLst/>
          </a:prstGeom>
        </p:spPr>
      </p:pic>
    </p:spTree>
    <p:extLst>
      <p:ext uri="{BB962C8B-B14F-4D97-AF65-F5344CB8AC3E}">
        <p14:creationId xmlns:p14="http://schemas.microsoft.com/office/powerpoint/2010/main" val="11848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StartWith</a:t>
            </a:r>
            <a:r>
              <a:rPr lang="ru-RU" dirty="0" smtClean="0"/>
              <a:t> </a:t>
            </a:r>
            <a:r>
              <a:rPr lang="en-US" dirty="0" smtClean="0"/>
              <a:t>operator</a:t>
            </a:r>
            <a:endParaRPr lang="en-US" dirty="0"/>
          </a:p>
        </p:txBody>
      </p:sp>
      <p:pic>
        <p:nvPicPr>
          <p:cNvPr id="3" name="Picture 2"/>
          <p:cNvPicPr>
            <a:picLocks noChangeAspect="1"/>
          </p:cNvPicPr>
          <p:nvPr/>
        </p:nvPicPr>
        <p:blipFill>
          <a:blip r:embed="rId2"/>
          <a:stretch>
            <a:fillRect/>
          </a:stretch>
        </p:blipFill>
        <p:spPr>
          <a:xfrm>
            <a:off x="973777" y="1264920"/>
            <a:ext cx="6757983" cy="2402839"/>
          </a:xfrm>
          <a:prstGeom prst="rect">
            <a:avLst/>
          </a:prstGeom>
        </p:spPr>
      </p:pic>
    </p:spTree>
    <p:extLst>
      <p:ext uri="{BB962C8B-B14F-4D97-AF65-F5344CB8AC3E}">
        <p14:creationId xmlns:p14="http://schemas.microsoft.com/office/powerpoint/2010/main" val="3371269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 operator</a:t>
            </a:r>
            <a:endParaRPr lang="en-US" dirty="0"/>
          </a:p>
        </p:txBody>
      </p:sp>
      <p:pic>
        <p:nvPicPr>
          <p:cNvPr id="3" name="Picture 2"/>
          <p:cNvPicPr>
            <a:picLocks noChangeAspect="1"/>
          </p:cNvPicPr>
          <p:nvPr/>
        </p:nvPicPr>
        <p:blipFill>
          <a:blip r:embed="rId2"/>
          <a:stretch>
            <a:fillRect/>
          </a:stretch>
        </p:blipFill>
        <p:spPr>
          <a:xfrm>
            <a:off x="534467" y="1162388"/>
            <a:ext cx="7715453" cy="3308012"/>
          </a:xfrm>
          <a:prstGeom prst="rect">
            <a:avLst/>
          </a:prstGeom>
        </p:spPr>
      </p:pic>
    </p:spTree>
    <p:extLst>
      <p:ext uri="{BB962C8B-B14F-4D97-AF65-F5344CB8AC3E}">
        <p14:creationId xmlns:p14="http://schemas.microsoft.com/office/powerpoint/2010/main" val="27982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pattern</a:t>
            </a:r>
            <a:endParaRPr lang="en-US" dirty="0"/>
          </a:p>
        </p:txBody>
      </p:sp>
      <p:pic>
        <p:nvPicPr>
          <p:cNvPr id="3" name="Picture 2"/>
          <p:cNvPicPr>
            <a:picLocks noChangeAspect="1"/>
          </p:cNvPicPr>
          <p:nvPr/>
        </p:nvPicPr>
        <p:blipFill>
          <a:blip r:embed="rId2"/>
          <a:stretch>
            <a:fillRect/>
          </a:stretch>
        </p:blipFill>
        <p:spPr>
          <a:xfrm>
            <a:off x="1300480" y="1094077"/>
            <a:ext cx="6939280" cy="5202372"/>
          </a:xfrm>
          <a:prstGeom prst="rect">
            <a:avLst/>
          </a:prstGeom>
        </p:spPr>
      </p:pic>
    </p:spTree>
    <p:extLst>
      <p:ext uri="{BB962C8B-B14F-4D97-AF65-F5344CB8AC3E}">
        <p14:creationId xmlns:p14="http://schemas.microsoft.com/office/powerpoint/2010/main" val="188856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a:t>
            </a:r>
            <a:endParaRPr lang="en-US" dirty="0"/>
          </a:p>
        </p:txBody>
      </p:sp>
      <p:pic>
        <p:nvPicPr>
          <p:cNvPr id="3" name="Picture 2"/>
          <p:cNvPicPr>
            <a:picLocks noChangeAspect="1"/>
          </p:cNvPicPr>
          <p:nvPr/>
        </p:nvPicPr>
        <p:blipFill>
          <a:blip r:embed="rId2"/>
          <a:stretch>
            <a:fillRect/>
          </a:stretch>
        </p:blipFill>
        <p:spPr>
          <a:xfrm>
            <a:off x="987958" y="1121749"/>
            <a:ext cx="7322922" cy="2295935"/>
          </a:xfrm>
          <a:prstGeom prst="rect">
            <a:avLst/>
          </a:prstGeom>
        </p:spPr>
      </p:pic>
    </p:spTree>
    <p:extLst>
      <p:ext uri="{BB962C8B-B14F-4D97-AF65-F5344CB8AC3E}">
        <p14:creationId xmlns:p14="http://schemas.microsoft.com/office/powerpoint/2010/main" val="340582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skipuntil</a:t>
            </a:r>
            <a:endParaRPr lang="en-US" dirty="0"/>
          </a:p>
        </p:txBody>
      </p:sp>
      <p:pic>
        <p:nvPicPr>
          <p:cNvPr id="3" name="Picture 2"/>
          <p:cNvPicPr>
            <a:picLocks noChangeAspect="1"/>
          </p:cNvPicPr>
          <p:nvPr/>
        </p:nvPicPr>
        <p:blipFill>
          <a:blip r:embed="rId2"/>
          <a:stretch>
            <a:fillRect/>
          </a:stretch>
        </p:blipFill>
        <p:spPr>
          <a:xfrm>
            <a:off x="1076960" y="1176782"/>
            <a:ext cx="7000240" cy="3096085"/>
          </a:xfrm>
          <a:prstGeom prst="rect">
            <a:avLst/>
          </a:prstGeom>
        </p:spPr>
      </p:pic>
      <p:sp>
        <p:nvSpPr>
          <p:cNvPr id="4" name="Rectangle 3"/>
          <p:cNvSpPr/>
          <p:nvPr/>
        </p:nvSpPr>
        <p:spPr>
          <a:xfrm>
            <a:off x="1656080" y="2926080"/>
            <a:ext cx="5476240" cy="54864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solidFill>
                  <a:srgbClr val="000000"/>
                </a:solidFill>
              </a:rPr>
              <a:t>skipUntil</a:t>
            </a:r>
            <a:r>
              <a:rPr lang="en-US" sz="2800" dirty="0" smtClean="0">
                <a:solidFill>
                  <a:srgbClr val="000000"/>
                </a:solidFill>
              </a:rPr>
              <a:t>(x=&gt;x&lt;6)</a:t>
            </a:r>
            <a:endParaRPr lang="en-US" sz="2800" dirty="0">
              <a:solidFill>
                <a:srgbClr val="000000"/>
              </a:solidFill>
            </a:endParaRPr>
          </a:p>
        </p:txBody>
      </p:sp>
    </p:spTree>
    <p:extLst>
      <p:ext uri="{BB962C8B-B14F-4D97-AF65-F5344CB8AC3E}">
        <p14:creationId xmlns:p14="http://schemas.microsoft.com/office/powerpoint/2010/main" val="416534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takeuntil</a:t>
            </a:r>
            <a:endParaRPr lang="en-US" dirty="0"/>
          </a:p>
        </p:txBody>
      </p:sp>
      <p:pic>
        <p:nvPicPr>
          <p:cNvPr id="3" name="Picture 2"/>
          <p:cNvPicPr>
            <a:picLocks noChangeAspect="1"/>
          </p:cNvPicPr>
          <p:nvPr/>
        </p:nvPicPr>
        <p:blipFill>
          <a:blip r:embed="rId2"/>
          <a:stretch>
            <a:fillRect/>
          </a:stretch>
        </p:blipFill>
        <p:spPr>
          <a:xfrm>
            <a:off x="589851" y="1209040"/>
            <a:ext cx="8290560" cy="3719323"/>
          </a:xfrm>
          <a:prstGeom prst="rect">
            <a:avLst/>
          </a:prstGeom>
        </p:spPr>
      </p:pic>
      <p:sp>
        <p:nvSpPr>
          <p:cNvPr id="4" name="Rectangle 3"/>
          <p:cNvSpPr/>
          <p:nvPr/>
        </p:nvSpPr>
        <p:spPr>
          <a:xfrm>
            <a:off x="1798320" y="3302000"/>
            <a:ext cx="5476240" cy="54864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solidFill>
                  <a:srgbClr val="000000"/>
                </a:solidFill>
              </a:rPr>
              <a:t>takeUntil</a:t>
            </a:r>
            <a:r>
              <a:rPr lang="en-US" sz="2800" dirty="0" smtClean="0">
                <a:solidFill>
                  <a:srgbClr val="000000"/>
                </a:solidFill>
              </a:rPr>
              <a:t>(x=&gt;x&gt;5)</a:t>
            </a:r>
            <a:endParaRPr lang="en-US" sz="2800" dirty="0">
              <a:solidFill>
                <a:srgbClr val="000000"/>
              </a:solidFill>
            </a:endParaRPr>
          </a:p>
        </p:txBody>
      </p:sp>
    </p:spTree>
    <p:extLst>
      <p:ext uri="{BB962C8B-B14F-4D97-AF65-F5344CB8AC3E}">
        <p14:creationId xmlns:p14="http://schemas.microsoft.com/office/powerpoint/2010/main" val="1367364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operator</a:t>
            </a:r>
            <a:endParaRPr lang="en-US" dirty="0"/>
          </a:p>
        </p:txBody>
      </p:sp>
      <p:pic>
        <p:nvPicPr>
          <p:cNvPr id="3" name="Picture 2"/>
          <p:cNvPicPr>
            <a:picLocks noChangeAspect="1"/>
          </p:cNvPicPr>
          <p:nvPr/>
        </p:nvPicPr>
        <p:blipFill>
          <a:blip r:embed="rId2"/>
          <a:stretch>
            <a:fillRect/>
          </a:stretch>
        </p:blipFill>
        <p:spPr>
          <a:xfrm>
            <a:off x="487680" y="1159894"/>
            <a:ext cx="8247032" cy="3696586"/>
          </a:xfrm>
          <a:prstGeom prst="rect">
            <a:avLst/>
          </a:prstGeom>
        </p:spPr>
      </p:pic>
    </p:spTree>
    <p:extLst>
      <p:ext uri="{BB962C8B-B14F-4D97-AF65-F5344CB8AC3E}">
        <p14:creationId xmlns:p14="http://schemas.microsoft.com/office/powerpoint/2010/main" val="363414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summary</a:t>
            </a:r>
            <a:endParaRPr lang="en-US" dirty="0"/>
          </a:p>
        </p:txBody>
      </p:sp>
      <p:sp>
        <p:nvSpPr>
          <p:cNvPr id="3" name="Rectangle 2"/>
          <p:cNvSpPr/>
          <p:nvPr/>
        </p:nvSpPr>
        <p:spPr>
          <a:xfrm>
            <a:off x="731518" y="1101080"/>
            <a:ext cx="7844091" cy="4401205"/>
          </a:xfrm>
          <a:prstGeom prst="rect">
            <a:avLst/>
          </a:prstGeom>
        </p:spPr>
        <p:txBody>
          <a:bodyPr wrap="square">
            <a:spAutoFit/>
          </a:bodyPr>
          <a:lstStyle/>
          <a:p>
            <a:r>
              <a:rPr lang="en-US" sz="2000" b="1" dirty="0" smtClean="0"/>
              <a:t>Simple </a:t>
            </a:r>
            <a:r>
              <a:rPr lang="en-US" sz="2000" b="1" dirty="0"/>
              <a:t>operators </a:t>
            </a:r>
            <a:endParaRPr lang="en-US" sz="2000" b="1" dirty="0" smtClean="0"/>
          </a:p>
          <a:p>
            <a:r>
              <a:rPr lang="en-US" sz="2000" dirty="0" smtClean="0"/>
              <a:t>• </a:t>
            </a:r>
            <a:r>
              <a:rPr lang="en-US" sz="2000" dirty="0"/>
              <a:t>map() • filter() • reduce() • first() • last() • single() • </a:t>
            </a:r>
            <a:r>
              <a:rPr lang="en-US" sz="2000" dirty="0" err="1"/>
              <a:t>elementAt</a:t>
            </a:r>
            <a:r>
              <a:rPr lang="en-US" sz="2000" dirty="0"/>
              <a:t>() </a:t>
            </a:r>
            <a:endParaRPr lang="en-US" sz="2000" dirty="0" smtClean="0"/>
          </a:p>
          <a:p>
            <a:r>
              <a:rPr lang="en-US" sz="2000" dirty="0" smtClean="0"/>
              <a:t>• </a:t>
            </a:r>
            <a:r>
              <a:rPr lang="en-US" sz="2000" dirty="0" err="1"/>
              <a:t>toArray</a:t>
            </a:r>
            <a:r>
              <a:rPr lang="en-US" sz="2000" dirty="0"/>
              <a:t>() • </a:t>
            </a:r>
            <a:r>
              <a:rPr lang="en-US" sz="2000" dirty="0" err="1"/>
              <a:t>isEmpty</a:t>
            </a:r>
            <a:r>
              <a:rPr lang="en-US" sz="2000" dirty="0"/>
              <a:t>() • take() • skip() • </a:t>
            </a:r>
            <a:r>
              <a:rPr lang="en-US" sz="2000" dirty="0" err="1"/>
              <a:t>startWith</a:t>
            </a:r>
            <a:r>
              <a:rPr lang="en-US" sz="2000" dirty="0"/>
              <a:t>() </a:t>
            </a:r>
            <a:endParaRPr lang="en-US" sz="2000" dirty="0" smtClean="0"/>
          </a:p>
          <a:p>
            <a:r>
              <a:rPr lang="en-US" sz="2000" dirty="0" smtClean="0"/>
              <a:t>• many </a:t>
            </a:r>
            <a:r>
              <a:rPr lang="en-US" sz="2000" dirty="0"/>
              <a:t>more…</a:t>
            </a:r>
          </a:p>
          <a:p>
            <a:endParaRPr lang="en-US" sz="2000" dirty="0" smtClean="0"/>
          </a:p>
          <a:p>
            <a:r>
              <a:rPr lang="en-US" sz="2000" b="1" dirty="0" smtClean="0"/>
              <a:t>Merging </a:t>
            </a:r>
            <a:r>
              <a:rPr lang="en-US" sz="2000" b="1" dirty="0"/>
              <a:t>and joining operators </a:t>
            </a:r>
            <a:endParaRPr lang="en-US" sz="2000" b="1" dirty="0" smtClean="0"/>
          </a:p>
          <a:p>
            <a:r>
              <a:rPr lang="en-US" sz="2000" dirty="0" smtClean="0"/>
              <a:t>• </a:t>
            </a:r>
            <a:r>
              <a:rPr lang="en-US" sz="2000" dirty="0"/>
              <a:t>merge • </a:t>
            </a:r>
            <a:r>
              <a:rPr lang="en-US" sz="2000" dirty="0" err="1"/>
              <a:t>mergeMap</a:t>
            </a:r>
            <a:r>
              <a:rPr lang="en-US" sz="2000" dirty="0"/>
              <a:t> (</a:t>
            </a:r>
            <a:r>
              <a:rPr lang="en-US" sz="2000" dirty="0" err="1"/>
              <a:t>flatMap</a:t>
            </a:r>
            <a:r>
              <a:rPr lang="en-US" sz="2000" dirty="0"/>
              <a:t>) • </a:t>
            </a:r>
            <a:r>
              <a:rPr lang="en-US" sz="2000" dirty="0" err="1"/>
              <a:t>concat</a:t>
            </a:r>
            <a:r>
              <a:rPr lang="en-US" sz="2000" dirty="0"/>
              <a:t> • </a:t>
            </a:r>
            <a:r>
              <a:rPr lang="en-US" sz="2000" dirty="0" err="1"/>
              <a:t>concatMap</a:t>
            </a:r>
            <a:r>
              <a:rPr lang="en-US" sz="2000" dirty="0"/>
              <a:t> • switch </a:t>
            </a:r>
            <a:endParaRPr lang="en-US" sz="2000" dirty="0" smtClean="0"/>
          </a:p>
          <a:p>
            <a:r>
              <a:rPr lang="en-US" sz="2000" dirty="0" smtClean="0"/>
              <a:t>• </a:t>
            </a:r>
            <a:r>
              <a:rPr lang="en-US" sz="2000" dirty="0" err="1"/>
              <a:t>switchMap</a:t>
            </a:r>
            <a:r>
              <a:rPr lang="en-US" sz="2000" dirty="0"/>
              <a:t> • </a:t>
            </a:r>
            <a:r>
              <a:rPr lang="en-US" sz="2000" dirty="0" err="1"/>
              <a:t>combineLatest</a:t>
            </a:r>
            <a:r>
              <a:rPr lang="en-US" sz="2000" dirty="0"/>
              <a:t> • </a:t>
            </a:r>
            <a:r>
              <a:rPr lang="en-US" sz="2000" dirty="0" err="1"/>
              <a:t>withLatestFrom</a:t>
            </a:r>
            <a:r>
              <a:rPr lang="en-US" sz="2000" dirty="0"/>
              <a:t> • zip • </a:t>
            </a:r>
            <a:r>
              <a:rPr lang="en-US" sz="2000" dirty="0" err="1"/>
              <a:t>forkJoin</a:t>
            </a:r>
            <a:r>
              <a:rPr lang="en-US" sz="2000" dirty="0"/>
              <a:t> • expand</a:t>
            </a:r>
          </a:p>
          <a:p>
            <a:endParaRPr lang="en-US" sz="2000" dirty="0" smtClean="0"/>
          </a:p>
          <a:p>
            <a:r>
              <a:rPr lang="en-US" sz="2000" b="1" dirty="0" smtClean="0"/>
              <a:t>Splitting </a:t>
            </a:r>
            <a:r>
              <a:rPr lang="en-US" sz="2000" b="1" dirty="0"/>
              <a:t>and grouping operators </a:t>
            </a:r>
            <a:endParaRPr lang="en-US" sz="2000" b="1" dirty="0" smtClean="0"/>
          </a:p>
          <a:p>
            <a:r>
              <a:rPr lang="en-US" sz="2000" dirty="0" smtClean="0"/>
              <a:t>• </a:t>
            </a:r>
            <a:r>
              <a:rPr lang="en-US" sz="2000" dirty="0" err="1"/>
              <a:t>groupBy</a:t>
            </a:r>
            <a:r>
              <a:rPr lang="en-US" sz="2000" dirty="0"/>
              <a:t> • window • </a:t>
            </a:r>
            <a:r>
              <a:rPr lang="en-US" sz="2000" dirty="0" smtClean="0"/>
              <a:t>partition</a:t>
            </a:r>
          </a:p>
          <a:p>
            <a:endParaRPr lang="en-US" sz="2000" dirty="0"/>
          </a:p>
          <a:p>
            <a:r>
              <a:rPr lang="en-US" sz="2000" b="1" dirty="0" smtClean="0"/>
              <a:t>Buffering </a:t>
            </a:r>
            <a:r>
              <a:rPr lang="en-US" sz="2000" b="1" dirty="0"/>
              <a:t>strategy operators </a:t>
            </a:r>
            <a:endParaRPr lang="en-US" sz="2000" b="1" dirty="0" smtClean="0"/>
          </a:p>
          <a:p>
            <a:r>
              <a:rPr lang="en-US" sz="2000" dirty="0" smtClean="0"/>
              <a:t>• </a:t>
            </a:r>
            <a:r>
              <a:rPr lang="en-US" sz="2000" dirty="0"/>
              <a:t>buffer • throttle • </a:t>
            </a:r>
            <a:r>
              <a:rPr lang="en-US" sz="2000" dirty="0" err="1"/>
              <a:t>debounce</a:t>
            </a:r>
            <a:r>
              <a:rPr lang="en-US" sz="2000" dirty="0"/>
              <a:t> • sample</a:t>
            </a:r>
          </a:p>
        </p:txBody>
      </p:sp>
    </p:spTree>
    <p:extLst>
      <p:ext uri="{BB962C8B-B14F-4D97-AF65-F5344CB8AC3E}">
        <p14:creationId xmlns:p14="http://schemas.microsoft.com/office/powerpoint/2010/main" val="406576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angular 2 use observables?</a:t>
            </a:r>
            <a:endParaRPr lang="en-US" dirty="0"/>
          </a:p>
        </p:txBody>
      </p:sp>
      <p:sp>
        <p:nvSpPr>
          <p:cNvPr id="3" name="Rectangle 2"/>
          <p:cNvSpPr/>
          <p:nvPr/>
        </p:nvSpPr>
        <p:spPr>
          <a:xfrm>
            <a:off x="751840" y="1120676"/>
            <a:ext cx="7132320" cy="1477328"/>
          </a:xfrm>
          <a:prstGeom prst="rect">
            <a:avLst/>
          </a:prstGeom>
        </p:spPr>
        <p:txBody>
          <a:bodyPr wrap="square">
            <a:spAutoFit/>
          </a:bodyPr>
          <a:lstStyle/>
          <a:p>
            <a:r>
              <a:rPr lang="en-US" dirty="0"/>
              <a:t>Angular 2 currently uses </a:t>
            </a:r>
            <a:r>
              <a:rPr lang="en-US" dirty="0" err="1"/>
              <a:t>RxJs</a:t>
            </a:r>
            <a:r>
              <a:rPr lang="en-US" dirty="0"/>
              <a:t> Observables in two different ways:</a:t>
            </a:r>
          </a:p>
          <a:p>
            <a:endParaRPr lang="en-US" dirty="0"/>
          </a:p>
          <a:p>
            <a:pPr marL="285750" indent="-285750">
              <a:buFont typeface="Arial"/>
              <a:buChar char="•"/>
            </a:pPr>
            <a:r>
              <a:rPr lang="en-US" dirty="0"/>
              <a:t>as an internal implementation mechanism, to implement some of its core logic like </a:t>
            </a:r>
            <a:r>
              <a:rPr lang="en-US" dirty="0" err="1"/>
              <a:t>EventEmitter</a:t>
            </a:r>
            <a:endParaRPr lang="en-US" dirty="0"/>
          </a:p>
          <a:p>
            <a:pPr marL="285750" indent="-285750">
              <a:buFont typeface="Arial"/>
              <a:buChar char="•"/>
            </a:pPr>
            <a:r>
              <a:rPr lang="en-US" dirty="0"/>
              <a:t>as part of its public API, namely in Forms and the HTTP module</a:t>
            </a:r>
          </a:p>
        </p:txBody>
      </p:sp>
    </p:spTree>
    <p:extLst>
      <p:ext uri="{BB962C8B-B14F-4D97-AF65-F5344CB8AC3E}">
        <p14:creationId xmlns:p14="http://schemas.microsoft.com/office/powerpoint/2010/main" val="1156605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input box changes with </a:t>
            </a:r>
            <a:r>
              <a:rPr lang="en-US" dirty="0" err="1" smtClean="0"/>
              <a:t>rxjs</a:t>
            </a:r>
            <a:endParaRPr lang="en-US" dirty="0"/>
          </a:p>
        </p:txBody>
      </p:sp>
      <p:sp>
        <p:nvSpPr>
          <p:cNvPr id="5" name="Rectangle 4"/>
          <p:cNvSpPr/>
          <p:nvPr/>
        </p:nvSpPr>
        <p:spPr>
          <a:xfrm>
            <a:off x="528891" y="1047045"/>
            <a:ext cx="8351520" cy="5355313"/>
          </a:xfrm>
          <a:prstGeom prst="rect">
            <a:avLst/>
          </a:prstGeom>
        </p:spPr>
        <p:txBody>
          <a:bodyPr wrap="square">
            <a:spAutoFit/>
          </a:bodyPr>
          <a:lstStyle/>
          <a:p>
            <a:r>
              <a:rPr lang="en-US" dirty="0"/>
              <a:t>@Component({</a:t>
            </a:r>
            <a:br>
              <a:rPr lang="en-US" dirty="0"/>
            </a:br>
            <a:r>
              <a:rPr lang="en-US" dirty="0"/>
              <a:t>    </a:t>
            </a:r>
            <a:r>
              <a:rPr lang="en-US" b="1" dirty="0">
                <a:solidFill>
                  <a:srgbClr val="660E7A"/>
                </a:solidFill>
              </a:rPr>
              <a:t>selector</a:t>
            </a:r>
            <a:r>
              <a:rPr lang="en-US" dirty="0"/>
              <a:t>: </a:t>
            </a:r>
            <a:r>
              <a:rPr lang="en-US" b="1" dirty="0">
                <a:solidFill>
                  <a:srgbClr val="008000"/>
                </a:solidFill>
              </a:rPr>
              <a:t>'my-app'</a:t>
            </a:r>
            <a:r>
              <a:rPr lang="en-US" dirty="0"/>
              <a:t>,</a:t>
            </a:r>
            <a:br>
              <a:rPr lang="en-US" dirty="0"/>
            </a:br>
            <a:r>
              <a:rPr lang="en-US" dirty="0"/>
              <a:t>    </a:t>
            </a:r>
            <a:r>
              <a:rPr lang="en-US" b="1" dirty="0">
                <a:solidFill>
                  <a:srgbClr val="660E7A"/>
                </a:solidFill>
              </a:rPr>
              <a:t>template</a:t>
            </a:r>
            <a:r>
              <a:rPr lang="en-US" dirty="0"/>
              <a:t>: </a:t>
            </a:r>
            <a:r>
              <a:rPr lang="en-US" b="1" dirty="0">
                <a:solidFill>
                  <a:srgbClr val="008000"/>
                </a:solidFill>
              </a:rPr>
              <a:t>`&lt;input [</a:t>
            </a:r>
            <a:r>
              <a:rPr lang="en-US" b="1" dirty="0" err="1">
                <a:solidFill>
                  <a:srgbClr val="008000"/>
                </a:solidFill>
              </a:rPr>
              <a:t>formControl</a:t>
            </a:r>
            <a:r>
              <a:rPr lang="en-US" b="1" dirty="0">
                <a:solidFill>
                  <a:srgbClr val="008000"/>
                </a:solidFill>
              </a:rPr>
              <a:t>]="</a:t>
            </a:r>
            <a:r>
              <a:rPr lang="en-US" b="1" dirty="0" err="1">
                <a:solidFill>
                  <a:srgbClr val="660E7A"/>
                </a:solidFill>
              </a:rPr>
              <a:t>searchBox</a:t>
            </a:r>
            <a:r>
              <a:rPr lang="en-US" b="1" dirty="0">
                <a:solidFill>
                  <a:srgbClr val="008000"/>
                </a:solidFill>
              </a:rPr>
              <a:t>" /&gt;</a:t>
            </a:r>
            <a:br>
              <a:rPr lang="en-US" b="1" dirty="0">
                <a:solidFill>
                  <a:srgbClr val="008000"/>
                </a:solidFill>
              </a:rPr>
            </a:br>
            <a:r>
              <a:rPr lang="en-US" b="1" dirty="0">
                <a:solidFill>
                  <a:srgbClr val="008000"/>
                </a:solidFill>
              </a:rPr>
              <a:t>                {{</a:t>
            </a:r>
            <a:r>
              <a:rPr lang="en-US" b="1" dirty="0" err="1">
                <a:solidFill>
                  <a:srgbClr val="660E7A"/>
                </a:solidFill>
              </a:rPr>
              <a:t>searchResults</a:t>
            </a:r>
            <a:r>
              <a:rPr lang="en-US" b="1" dirty="0">
                <a:solidFill>
                  <a:srgbClr val="008000"/>
                </a:solidFill>
              </a:rPr>
              <a:t>}}</a:t>
            </a:r>
            <a:br>
              <a:rPr lang="en-US" b="1" dirty="0">
                <a:solidFill>
                  <a:srgbClr val="008000"/>
                </a:solidFill>
              </a:rPr>
            </a:br>
            <a:r>
              <a:rPr lang="en-US" b="1" dirty="0">
                <a:solidFill>
                  <a:srgbClr val="008000"/>
                </a:solidFill>
              </a:rPr>
              <a:t>              `</a:t>
            </a:r>
            <a:br>
              <a:rPr lang="en-US" b="1" dirty="0">
                <a:solidFill>
                  <a:srgbClr val="008000"/>
                </a:solidFill>
              </a:rPr>
            </a:br>
            <a:r>
              <a:rPr lang="en-US" dirty="0"/>
              <a:t>})</a:t>
            </a:r>
            <a:br>
              <a:rPr lang="en-US" dirty="0"/>
            </a:br>
            <a:r>
              <a:rPr lang="en-US" b="1" dirty="0">
                <a:solidFill>
                  <a:srgbClr val="000080"/>
                </a:solidFill>
              </a:rPr>
              <a:t>export class </a:t>
            </a:r>
            <a:r>
              <a:rPr lang="en-US" dirty="0"/>
              <a:t>App {</a:t>
            </a:r>
            <a:br>
              <a:rPr lang="en-US" dirty="0"/>
            </a:br>
            <a:r>
              <a:rPr lang="en-US" dirty="0"/>
              <a:t>    </a:t>
            </a:r>
            <a:r>
              <a:rPr lang="en-US" b="1" dirty="0" err="1">
                <a:solidFill>
                  <a:srgbClr val="660E7A"/>
                </a:solidFill>
              </a:rPr>
              <a:t>searchBox</a:t>
            </a:r>
            <a:r>
              <a:rPr lang="en-US" dirty="0"/>
              <a:t>: </a:t>
            </a:r>
            <a:r>
              <a:rPr lang="en-US" dirty="0" err="1"/>
              <a:t>FormControl</a:t>
            </a:r>
            <a:r>
              <a:rPr lang="en-US" dirty="0"/>
              <a:t> = </a:t>
            </a:r>
            <a:r>
              <a:rPr lang="en-US" b="1" dirty="0">
                <a:solidFill>
                  <a:srgbClr val="000080"/>
                </a:solidFill>
              </a:rPr>
              <a:t>new </a:t>
            </a:r>
            <a:r>
              <a:rPr lang="en-US" dirty="0" err="1"/>
              <a:t>FormControl</a:t>
            </a:r>
            <a:r>
              <a:rPr lang="en-US" dirty="0"/>
              <a:t>();</a:t>
            </a:r>
            <a:br>
              <a:rPr lang="en-US" dirty="0"/>
            </a:br>
            <a:r>
              <a:rPr lang="en-US" dirty="0"/>
              <a:t>    </a:t>
            </a:r>
            <a:r>
              <a:rPr lang="en-US" b="1" dirty="0" err="1">
                <a:solidFill>
                  <a:srgbClr val="660E7A"/>
                </a:solidFill>
              </a:rPr>
              <a:t>searchResults</a:t>
            </a:r>
            <a:r>
              <a:rPr lang="en-US" dirty="0"/>
              <a:t>: </a:t>
            </a:r>
            <a:r>
              <a:rPr lang="en-US" b="1" dirty="0">
                <a:solidFill>
                  <a:srgbClr val="000080"/>
                </a:solidFill>
              </a:rPr>
              <a:t>string</a:t>
            </a:r>
            <a:r>
              <a:rPr lang="en-US" dirty="0"/>
              <a:t>;</a:t>
            </a:r>
            <a:br>
              <a:rPr lang="en-US" dirty="0"/>
            </a:br>
            <a:r>
              <a:rPr lang="en-US" dirty="0"/>
              <a:t>    </a:t>
            </a:r>
            <a:br>
              <a:rPr lang="en-US" dirty="0"/>
            </a:br>
            <a:r>
              <a:rPr lang="en-US" dirty="0"/>
              <a:t>    </a:t>
            </a:r>
            <a:r>
              <a:rPr lang="en-US" b="1" dirty="0">
                <a:solidFill>
                  <a:srgbClr val="000080"/>
                </a:solidFill>
              </a:rPr>
              <a:t>constructor</a:t>
            </a:r>
            <a:r>
              <a:rPr lang="en-US" dirty="0"/>
              <a:t>(</a:t>
            </a:r>
            <a:r>
              <a:rPr lang="en-US" dirty="0" err="1"/>
              <a:t>httpService</a:t>
            </a:r>
            <a:r>
              <a:rPr lang="en-US" dirty="0"/>
              <a:t>: </a:t>
            </a:r>
            <a:r>
              <a:rPr lang="en-US" dirty="0" err="1"/>
              <a:t>HttpService</a:t>
            </a:r>
            <a:r>
              <a:rPr lang="en-US" dirty="0"/>
              <a:t>) {</a:t>
            </a:r>
            <a:br>
              <a:rPr lang="en-US" dirty="0"/>
            </a:br>
            <a:r>
              <a:rPr lang="en-US" dirty="0"/>
              <a:t>        </a:t>
            </a:r>
            <a:r>
              <a:rPr lang="en-US" b="1" dirty="0" err="1">
                <a:solidFill>
                  <a:srgbClr val="000080"/>
                </a:solidFill>
              </a:rPr>
              <a:t>this</a:t>
            </a:r>
            <a:r>
              <a:rPr lang="en-US" dirty="0" err="1"/>
              <a:t>.</a:t>
            </a:r>
            <a:r>
              <a:rPr lang="en-US" b="1" dirty="0" err="1">
                <a:solidFill>
                  <a:srgbClr val="660E7A"/>
                </a:solidFill>
              </a:rPr>
              <a:t>searchBox</a:t>
            </a:r>
            <a:r>
              <a:rPr lang="en-US" dirty="0" err="1"/>
              <a:t>.</a:t>
            </a:r>
            <a:r>
              <a:rPr lang="en-US" b="1" dirty="0" err="1">
                <a:solidFill>
                  <a:srgbClr val="660E7A"/>
                </a:solidFill>
              </a:rPr>
              <a:t>valueChanges</a:t>
            </a:r>
            <a:r>
              <a:rPr lang="en-US" b="1" dirty="0">
                <a:solidFill>
                  <a:srgbClr val="660E7A"/>
                </a:solidFill>
              </a:rPr>
              <a:t/>
            </a:r>
            <a:br>
              <a:rPr lang="en-US" b="1" dirty="0">
                <a:solidFill>
                  <a:srgbClr val="660E7A"/>
                </a:solidFill>
              </a:rPr>
            </a:br>
            <a:r>
              <a:rPr lang="en-US" b="1" dirty="0">
                <a:solidFill>
                  <a:srgbClr val="660E7A"/>
                </a:solidFill>
              </a:rPr>
              <a:t>            </a:t>
            </a:r>
            <a:r>
              <a:rPr lang="en-US" dirty="0"/>
              <a:t>.</a:t>
            </a:r>
            <a:r>
              <a:rPr lang="en-US" b="1" dirty="0" err="1">
                <a:solidFill>
                  <a:srgbClr val="660E7A"/>
                </a:solidFill>
              </a:rPr>
              <a:t>debounceTime</a:t>
            </a:r>
            <a:r>
              <a:rPr lang="en-US" dirty="0"/>
              <a:t>(</a:t>
            </a:r>
            <a:r>
              <a:rPr lang="en-US" dirty="0">
                <a:solidFill>
                  <a:srgbClr val="0000FF"/>
                </a:solidFill>
              </a:rPr>
              <a:t>500</a:t>
            </a:r>
            <a:r>
              <a:rPr lang="en-US" dirty="0"/>
              <a:t>)</a:t>
            </a:r>
            <a:br>
              <a:rPr lang="en-US" dirty="0"/>
            </a:br>
            <a:r>
              <a:rPr lang="en-US" dirty="0"/>
              <a:t>            .</a:t>
            </a:r>
            <a:r>
              <a:rPr lang="en-US" b="1" dirty="0" err="1">
                <a:solidFill>
                  <a:srgbClr val="660E7A"/>
                </a:solidFill>
              </a:rPr>
              <a:t>distinctUntilChanged</a:t>
            </a:r>
            <a:r>
              <a:rPr lang="en-US" dirty="0"/>
              <a:t>()</a:t>
            </a:r>
            <a:br>
              <a:rPr lang="en-US" dirty="0"/>
            </a:br>
            <a:r>
              <a:rPr lang="en-US" dirty="0"/>
              <a:t>            .</a:t>
            </a:r>
            <a:r>
              <a:rPr lang="en-US" b="1" dirty="0" err="1">
                <a:solidFill>
                  <a:srgbClr val="660E7A"/>
                </a:solidFill>
              </a:rPr>
              <a:t>switchMap</a:t>
            </a:r>
            <a:r>
              <a:rPr lang="en-US" dirty="0"/>
              <a:t>(data =&gt; </a:t>
            </a:r>
            <a:r>
              <a:rPr lang="en-US" b="1" dirty="0" err="1">
                <a:solidFill>
                  <a:srgbClr val="000080"/>
                </a:solidFill>
              </a:rPr>
              <a:t>this</a:t>
            </a:r>
            <a:r>
              <a:rPr lang="en-US" dirty="0" err="1"/>
              <a:t>.httpService.getListValues</a:t>
            </a:r>
            <a:r>
              <a:rPr lang="en-US" dirty="0"/>
              <a:t>(data))</a:t>
            </a:r>
            <a:br>
              <a:rPr lang="en-US" dirty="0"/>
            </a:br>
            <a:r>
              <a:rPr lang="en-US" dirty="0"/>
              <a:t>            .</a:t>
            </a:r>
            <a:r>
              <a:rPr lang="en-US" b="1" dirty="0"/>
              <a:t>subscribe</a:t>
            </a:r>
            <a:r>
              <a:rPr lang="en-US" dirty="0"/>
              <a:t>(res=&gt;</a:t>
            </a:r>
            <a:r>
              <a:rPr lang="en-US" b="1" dirty="0" err="1">
                <a:solidFill>
                  <a:srgbClr val="000080"/>
                </a:solidFill>
              </a:rPr>
              <a:t>this</a:t>
            </a:r>
            <a:r>
              <a:rPr lang="en-US" dirty="0" err="1"/>
              <a:t>.</a:t>
            </a:r>
            <a:r>
              <a:rPr lang="en-US" b="1" dirty="0" err="1">
                <a:solidFill>
                  <a:srgbClr val="660E7A"/>
                </a:solidFill>
              </a:rPr>
              <a:t>searchResults</a:t>
            </a:r>
            <a:r>
              <a:rPr lang="en-US" dirty="0"/>
              <a:t>=res,</a:t>
            </a:r>
            <a:br>
              <a:rPr lang="en-US" dirty="0"/>
            </a:br>
            <a:r>
              <a:rPr lang="en-US" dirty="0"/>
              <a:t>                    (err: Error) =&gt; </a:t>
            </a:r>
            <a:r>
              <a:rPr lang="en-US" b="1" i="1" dirty="0" err="1">
                <a:solidFill>
                  <a:srgbClr val="660E7A"/>
                </a:solidFill>
              </a:rPr>
              <a:t>console</a:t>
            </a:r>
            <a:r>
              <a:rPr lang="en-US" dirty="0" err="1"/>
              <a:t>.</a:t>
            </a:r>
            <a:r>
              <a:rPr lang="en-US" dirty="0" err="1">
                <a:solidFill>
                  <a:srgbClr val="7A7A43"/>
                </a:solidFill>
              </a:rPr>
              <a:t>log</a:t>
            </a:r>
            <a:r>
              <a:rPr lang="en-US" dirty="0"/>
              <a:t>(err));</a:t>
            </a:r>
            <a:br>
              <a:rPr lang="en-US" dirty="0"/>
            </a:br>
            <a:r>
              <a:rPr lang="en-US" dirty="0"/>
              <a:t>    }</a:t>
            </a:r>
            <a:br>
              <a:rPr lang="en-US" dirty="0"/>
            </a:br>
            <a:r>
              <a:rPr lang="en-US" dirty="0"/>
              <a:t>}</a:t>
            </a:r>
          </a:p>
        </p:txBody>
      </p:sp>
    </p:spTree>
    <p:extLst>
      <p:ext uri="{BB962C8B-B14F-4D97-AF65-F5344CB8AC3E}">
        <p14:creationId xmlns:p14="http://schemas.microsoft.com/office/powerpoint/2010/main" val="2760400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a:r>
            <a:r>
              <a:rPr lang="en-US" dirty="0" err="1" smtClean="0"/>
              <a:t>async</a:t>
            </a:r>
            <a:r>
              <a:rPr lang="en-US" dirty="0" smtClean="0"/>
              <a:t> data with </a:t>
            </a:r>
            <a:r>
              <a:rPr lang="en-US" dirty="0" err="1" smtClean="0"/>
              <a:t>rxjs</a:t>
            </a:r>
            <a:endParaRPr lang="en-US" dirty="0"/>
          </a:p>
        </p:txBody>
      </p:sp>
      <p:sp>
        <p:nvSpPr>
          <p:cNvPr id="4" name="Rectangle 3"/>
          <p:cNvSpPr/>
          <p:nvPr/>
        </p:nvSpPr>
        <p:spPr>
          <a:xfrm>
            <a:off x="528320" y="1303219"/>
            <a:ext cx="7315200" cy="2308324"/>
          </a:xfrm>
          <a:prstGeom prst="rect">
            <a:avLst/>
          </a:prstGeom>
        </p:spPr>
        <p:txBody>
          <a:bodyPr wrap="square">
            <a:spAutoFit/>
          </a:bodyPr>
          <a:lstStyle/>
          <a:p>
            <a:r>
              <a:rPr lang="en-US" i="1" dirty="0">
                <a:solidFill>
                  <a:srgbClr val="808080"/>
                </a:solidFill>
              </a:rPr>
              <a:t>/* Get stock data somehow */</a:t>
            </a:r>
            <a:br>
              <a:rPr lang="en-US" i="1" dirty="0">
                <a:solidFill>
                  <a:srgbClr val="808080"/>
                </a:solidFill>
              </a:rPr>
            </a:br>
            <a:r>
              <a:rPr lang="en-US" b="1" dirty="0" err="1">
                <a:solidFill>
                  <a:srgbClr val="000080"/>
                </a:solidFill>
              </a:rPr>
              <a:t>const</a:t>
            </a:r>
            <a:r>
              <a:rPr lang="en-US" b="1" dirty="0">
                <a:solidFill>
                  <a:srgbClr val="000080"/>
                </a:solidFill>
              </a:rPr>
              <a:t> </a:t>
            </a:r>
            <a:r>
              <a:rPr lang="en-US" dirty="0">
                <a:solidFill>
                  <a:srgbClr val="458383"/>
                </a:solidFill>
              </a:rPr>
              <a:t>source </a:t>
            </a:r>
            <a:r>
              <a:rPr lang="en-US" dirty="0"/>
              <a:t>= </a:t>
            </a:r>
            <a:r>
              <a:rPr lang="en-US" dirty="0" err="1"/>
              <a:t>getAsyncStockData</a:t>
            </a:r>
            <a:r>
              <a:rPr lang="en-US" dirty="0"/>
              <a:t>();</a:t>
            </a:r>
            <a:br>
              <a:rPr lang="en-US" dirty="0"/>
            </a:br>
            <a:r>
              <a:rPr lang="en-US" dirty="0"/>
              <a:t/>
            </a:r>
            <a:br>
              <a:rPr lang="en-US" dirty="0"/>
            </a:br>
            <a:r>
              <a:rPr lang="en-US" b="1" dirty="0" err="1">
                <a:solidFill>
                  <a:srgbClr val="000080"/>
                </a:solidFill>
              </a:rPr>
              <a:t>const</a:t>
            </a:r>
            <a:r>
              <a:rPr lang="en-US" b="1" dirty="0">
                <a:solidFill>
                  <a:srgbClr val="000080"/>
                </a:solidFill>
              </a:rPr>
              <a:t> </a:t>
            </a:r>
            <a:r>
              <a:rPr lang="en-US" dirty="0">
                <a:solidFill>
                  <a:srgbClr val="458383"/>
                </a:solidFill>
              </a:rPr>
              <a:t>subscription </a:t>
            </a:r>
            <a:r>
              <a:rPr lang="en-US" dirty="0"/>
              <a:t>= </a:t>
            </a:r>
            <a:r>
              <a:rPr lang="en-US" dirty="0">
                <a:solidFill>
                  <a:srgbClr val="458383"/>
                </a:solidFill>
              </a:rPr>
              <a:t>source</a:t>
            </a:r>
            <a:br>
              <a:rPr lang="en-US" dirty="0">
                <a:solidFill>
                  <a:srgbClr val="458383"/>
                </a:solidFill>
              </a:rPr>
            </a:br>
            <a:r>
              <a:rPr lang="en-US" dirty="0">
                <a:solidFill>
                  <a:srgbClr val="458383"/>
                </a:solidFill>
              </a:rPr>
              <a:t>    </a:t>
            </a:r>
            <a:r>
              <a:rPr lang="en-US" dirty="0"/>
              <a:t>.</a:t>
            </a:r>
            <a:r>
              <a:rPr lang="en-US" b="1" dirty="0">
                <a:solidFill>
                  <a:srgbClr val="660E7A"/>
                </a:solidFill>
              </a:rPr>
              <a:t>filter</a:t>
            </a:r>
            <a:r>
              <a:rPr lang="en-US" dirty="0"/>
              <a:t>(quote =&gt; </a:t>
            </a:r>
            <a:r>
              <a:rPr lang="en-US" dirty="0" err="1"/>
              <a:t>quote.price</a:t>
            </a:r>
            <a:r>
              <a:rPr lang="en-US" dirty="0"/>
              <a:t> &gt; </a:t>
            </a:r>
            <a:r>
              <a:rPr lang="en-US" dirty="0">
                <a:solidFill>
                  <a:srgbClr val="0000FF"/>
                </a:solidFill>
              </a:rPr>
              <a:t>30</a:t>
            </a:r>
            <a:r>
              <a:rPr lang="en-US" dirty="0"/>
              <a:t>)</a:t>
            </a:r>
            <a:br>
              <a:rPr lang="en-US" dirty="0"/>
            </a:br>
            <a:r>
              <a:rPr lang="en-US" dirty="0"/>
              <a:t>    .</a:t>
            </a:r>
            <a:r>
              <a:rPr lang="en-US" dirty="0">
                <a:solidFill>
                  <a:srgbClr val="7A7A43"/>
                </a:solidFill>
              </a:rPr>
              <a:t>map</a:t>
            </a:r>
            <a:r>
              <a:rPr lang="en-US" dirty="0"/>
              <a:t>(quote =&gt; </a:t>
            </a:r>
            <a:r>
              <a:rPr lang="en-US" dirty="0" err="1"/>
              <a:t>quote.price</a:t>
            </a:r>
            <a:r>
              <a:rPr lang="en-US" dirty="0"/>
              <a:t>)</a:t>
            </a:r>
            <a:br>
              <a:rPr lang="en-US" dirty="0"/>
            </a:br>
            <a:r>
              <a:rPr lang="en-US" dirty="0"/>
              <a:t>    .</a:t>
            </a:r>
            <a:r>
              <a:rPr lang="en-US" i="1" dirty="0" err="1">
                <a:solidFill>
                  <a:srgbClr val="660E7A"/>
                </a:solidFill>
              </a:rPr>
              <a:t>forEach</a:t>
            </a:r>
            <a:r>
              <a:rPr lang="en-US" dirty="0"/>
              <a:t>(price =&gt; </a:t>
            </a:r>
            <a:r>
              <a:rPr lang="en-US" b="1" i="1" dirty="0" err="1">
                <a:solidFill>
                  <a:srgbClr val="660E7A"/>
                </a:solidFill>
              </a:rPr>
              <a:t>console</a:t>
            </a:r>
            <a:r>
              <a:rPr lang="en-US" dirty="0" err="1"/>
              <a:t>.</a:t>
            </a:r>
            <a:r>
              <a:rPr lang="en-US" dirty="0" err="1">
                <a:solidFill>
                  <a:srgbClr val="7A7A43"/>
                </a:solidFill>
              </a:rPr>
              <a:t>log</a:t>
            </a:r>
            <a:r>
              <a:rPr lang="en-US" dirty="0" smtClean="0"/>
              <a:t>(</a:t>
            </a:r>
            <a:r>
              <a:rPr lang="en-US" b="1" dirty="0" smtClean="0">
                <a:solidFill>
                  <a:srgbClr val="008000"/>
                </a:solidFill>
              </a:rPr>
              <a:t>`</a:t>
            </a:r>
            <a:r>
              <a:rPr lang="en-US" b="1" dirty="0">
                <a:solidFill>
                  <a:srgbClr val="008000"/>
                </a:solidFill>
              </a:rPr>
              <a:t>Prices higher than $30: </a:t>
            </a:r>
            <a:r>
              <a:rPr lang="en-US" dirty="0"/>
              <a:t>${price}</a:t>
            </a:r>
            <a:r>
              <a:rPr lang="en-US" b="1" dirty="0">
                <a:solidFill>
                  <a:srgbClr val="008000"/>
                </a:solidFill>
              </a:rPr>
              <a:t>`</a:t>
            </a:r>
            <a:r>
              <a:rPr lang="en-US" dirty="0"/>
              <a:t>);</a:t>
            </a:r>
            <a:br>
              <a:rPr lang="en-US" dirty="0"/>
            </a:br>
            <a:endParaRPr lang="en-US" dirty="0"/>
          </a:p>
        </p:txBody>
      </p:sp>
    </p:spTree>
    <p:extLst>
      <p:ext uri="{BB962C8B-B14F-4D97-AF65-F5344CB8AC3E}">
        <p14:creationId xmlns:p14="http://schemas.microsoft.com/office/powerpoint/2010/main" val="3958087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a:r>
            <a:r>
              <a:rPr lang="en-US" dirty="0" err="1" smtClean="0"/>
              <a:t>async</a:t>
            </a:r>
            <a:r>
              <a:rPr lang="en-US" dirty="0" smtClean="0"/>
              <a:t> data with </a:t>
            </a:r>
            <a:r>
              <a:rPr lang="en-US" dirty="0" err="1" smtClean="0"/>
              <a:t>rxjs</a:t>
            </a:r>
            <a:endParaRPr lang="en-US" dirty="0"/>
          </a:p>
        </p:txBody>
      </p:sp>
      <p:sp>
        <p:nvSpPr>
          <p:cNvPr id="3" name="Rectangle 2"/>
          <p:cNvSpPr/>
          <p:nvPr/>
        </p:nvSpPr>
        <p:spPr>
          <a:xfrm>
            <a:off x="660400" y="867749"/>
            <a:ext cx="8361680" cy="5632312"/>
          </a:xfrm>
          <a:prstGeom prst="rect">
            <a:avLst/>
          </a:prstGeom>
        </p:spPr>
        <p:txBody>
          <a:bodyPr wrap="square">
            <a:spAutoFit/>
          </a:bodyPr>
          <a:lstStyle/>
          <a:p>
            <a:r>
              <a:rPr lang="en-US" i="1" dirty="0">
                <a:solidFill>
                  <a:srgbClr val="808080"/>
                </a:solidFill>
              </a:rPr>
              <a:t>// Listen to </a:t>
            </a:r>
            <a:r>
              <a:rPr lang="en-US" i="1" dirty="0" err="1">
                <a:solidFill>
                  <a:srgbClr val="808080"/>
                </a:solidFill>
              </a:rPr>
              <a:t>keypresses</a:t>
            </a:r>
            <a:r>
              <a:rPr lang="en-US" i="1" dirty="0">
                <a:solidFill>
                  <a:srgbClr val="808080"/>
                </a:solidFill>
              </a:rPr>
              <a:t> on input</a:t>
            </a:r>
            <a:br>
              <a:rPr lang="en-US" i="1" dirty="0">
                <a:solidFill>
                  <a:srgbClr val="808080"/>
                </a:solidFill>
              </a:rPr>
            </a:br>
            <a:r>
              <a:rPr lang="en-US" dirty="0" err="1" smtClean="0"/>
              <a:t>Observable.fromEvent</a:t>
            </a:r>
            <a:r>
              <a:rPr lang="en-US" dirty="0"/>
              <a:t>(</a:t>
            </a:r>
            <a:r>
              <a:rPr lang="en-US" dirty="0" err="1"/>
              <a:t>searchInput</a:t>
            </a:r>
            <a:r>
              <a:rPr lang="en-US" dirty="0"/>
              <a:t>, </a:t>
            </a:r>
            <a:r>
              <a:rPr lang="en-US" b="1" dirty="0">
                <a:solidFill>
                  <a:srgbClr val="008000"/>
                </a:solidFill>
              </a:rPr>
              <a:t>'</a:t>
            </a:r>
            <a:r>
              <a:rPr lang="en-US" b="1" dirty="0" err="1">
                <a:solidFill>
                  <a:srgbClr val="008000"/>
                </a:solidFill>
              </a:rPr>
              <a:t>keypress</a:t>
            </a:r>
            <a:r>
              <a:rPr lang="en-US" b="1" dirty="0">
                <a:solidFill>
                  <a:srgbClr val="008000"/>
                </a:solidFill>
              </a:rPr>
              <a:t>'</a:t>
            </a:r>
            <a:r>
              <a:rPr lang="en-US" dirty="0"/>
              <a:t>)</a:t>
            </a:r>
            <a:br>
              <a:rPr lang="en-US" dirty="0"/>
            </a:br>
            <a:r>
              <a:rPr lang="en-US" i="1" dirty="0">
                <a:solidFill>
                  <a:srgbClr val="808080"/>
                </a:solidFill>
              </a:rPr>
              <a:t>// Get the value of the input</a:t>
            </a:r>
            <a:br>
              <a:rPr lang="en-US" i="1" dirty="0">
                <a:solidFill>
                  <a:srgbClr val="808080"/>
                </a:solidFill>
              </a:rPr>
            </a:br>
            <a:r>
              <a:rPr lang="en-US" i="1" dirty="0">
                <a:solidFill>
                  <a:srgbClr val="808080"/>
                </a:solidFill>
              </a:rPr>
              <a:t>    </a:t>
            </a:r>
            <a:r>
              <a:rPr lang="en-US" dirty="0"/>
              <a:t>.map(event =&gt; </a:t>
            </a:r>
            <a:r>
              <a:rPr lang="en-US" dirty="0" err="1"/>
              <a:t>event.target.</a:t>
            </a:r>
            <a:r>
              <a:rPr lang="en-US" b="1" dirty="0" err="1">
                <a:solidFill>
                  <a:srgbClr val="660E7A"/>
                </a:solidFill>
              </a:rPr>
              <a:t>value</a:t>
            </a:r>
            <a:r>
              <a:rPr lang="en-US" dirty="0"/>
              <a:t>)</a:t>
            </a:r>
            <a:br>
              <a:rPr lang="en-US" dirty="0"/>
            </a:br>
            <a:r>
              <a:rPr lang="en-US" dirty="0"/>
              <a:t>    </a:t>
            </a:r>
            <a:r>
              <a:rPr lang="en-US" i="1" dirty="0">
                <a:solidFill>
                  <a:srgbClr val="808080"/>
                </a:solidFill>
              </a:rPr>
              <a:t>// Only pass through values with 3 or more characters</a:t>
            </a:r>
            <a:br>
              <a:rPr lang="en-US" i="1" dirty="0">
                <a:solidFill>
                  <a:srgbClr val="808080"/>
                </a:solidFill>
              </a:rPr>
            </a:br>
            <a:r>
              <a:rPr lang="en-US" i="1" dirty="0">
                <a:solidFill>
                  <a:srgbClr val="808080"/>
                </a:solidFill>
              </a:rPr>
              <a:t>    </a:t>
            </a:r>
            <a:r>
              <a:rPr lang="en-US" dirty="0"/>
              <a:t>.filter(value =&gt; </a:t>
            </a:r>
            <a:r>
              <a:rPr lang="en-US" dirty="0" err="1"/>
              <a:t>value.</a:t>
            </a:r>
            <a:r>
              <a:rPr lang="en-US" b="1" dirty="0" err="1">
                <a:solidFill>
                  <a:srgbClr val="660E7A"/>
                </a:solidFill>
              </a:rPr>
              <a:t>length</a:t>
            </a:r>
            <a:r>
              <a:rPr lang="en-US" b="1" dirty="0">
                <a:solidFill>
                  <a:srgbClr val="660E7A"/>
                </a:solidFill>
              </a:rPr>
              <a:t> </a:t>
            </a:r>
            <a:r>
              <a:rPr lang="en-US" dirty="0"/>
              <a:t>&gt; </a:t>
            </a:r>
            <a:r>
              <a:rPr lang="en-US" dirty="0">
                <a:solidFill>
                  <a:srgbClr val="0000FF"/>
                </a:solidFill>
              </a:rPr>
              <a:t>2</a:t>
            </a:r>
            <a:r>
              <a:rPr lang="en-US" dirty="0"/>
              <a:t>)</a:t>
            </a:r>
            <a:br>
              <a:rPr lang="en-US" dirty="0"/>
            </a:br>
            <a:r>
              <a:rPr lang="en-US" dirty="0"/>
              <a:t>    </a:t>
            </a:r>
            <a:r>
              <a:rPr lang="en-US" i="1" dirty="0">
                <a:solidFill>
                  <a:srgbClr val="808080"/>
                </a:solidFill>
              </a:rPr>
              <a:t>// As </a:t>
            </a:r>
            <a:r>
              <a:rPr lang="en-US" i="1" dirty="0" err="1">
                <a:solidFill>
                  <a:srgbClr val="808080"/>
                </a:solidFill>
              </a:rPr>
              <a:t>keypresses</a:t>
            </a:r>
            <a:r>
              <a:rPr lang="en-US" i="1" dirty="0">
                <a:solidFill>
                  <a:srgbClr val="808080"/>
                </a:solidFill>
              </a:rPr>
              <a:t> does not necessarily change the value of the input</a:t>
            </a:r>
            <a:br>
              <a:rPr lang="en-US" i="1" dirty="0">
                <a:solidFill>
                  <a:srgbClr val="808080"/>
                </a:solidFill>
              </a:rPr>
            </a:br>
            <a:r>
              <a:rPr lang="en-US" i="1" dirty="0">
                <a:solidFill>
                  <a:srgbClr val="808080"/>
                </a:solidFill>
              </a:rPr>
              <a:t>    // make sure we only move on when the value has changed</a:t>
            </a:r>
            <a:br>
              <a:rPr lang="en-US" i="1" dirty="0">
                <a:solidFill>
                  <a:srgbClr val="808080"/>
                </a:solidFill>
              </a:rPr>
            </a:br>
            <a:r>
              <a:rPr lang="en-US" i="1" dirty="0">
                <a:solidFill>
                  <a:srgbClr val="808080"/>
                </a:solidFill>
              </a:rPr>
              <a:t>    </a:t>
            </a:r>
            <a:r>
              <a:rPr lang="en-US" dirty="0"/>
              <a:t>.</a:t>
            </a:r>
            <a:r>
              <a:rPr lang="en-US" dirty="0" err="1"/>
              <a:t>distinctUntilChanged</a:t>
            </a:r>
            <a:r>
              <a:rPr lang="en-US" dirty="0"/>
              <a:t>()</a:t>
            </a:r>
            <a:br>
              <a:rPr lang="en-US" dirty="0"/>
            </a:br>
            <a:r>
              <a:rPr lang="en-US" dirty="0"/>
              <a:t>    </a:t>
            </a:r>
            <a:r>
              <a:rPr lang="en-US" i="1" dirty="0">
                <a:solidFill>
                  <a:srgbClr val="808080"/>
                </a:solidFill>
              </a:rPr>
              <a:t>// Only move on with latest </a:t>
            </a:r>
            <a:r>
              <a:rPr lang="en-US" i="1" dirty="0" err="1">
                <a:solidFill>
                  <a:srgbClr val="808080"/>
                </a:solidFill>
              </a:rPr>
              <a:t>keypress</a:t>
            </a:r>
            <a:r>
              <a:rPr lang="en-US" i="1" dirty="0">
                <a:solidFill>
                  <a:srgbClr val="808080"/>
                </a:solidFill>
              </a:rPr>
              <a:t> with 500 </a:t>
            </a:r>
            <a:r>
              <a:rPr lang="en-US" i="1" dirty="0" err="1">
                <a:solidFill>
                  <a:srgbClr val="808080"/>
                </a:solidFill>
              </a:rPr>
              <a:t>ms</a:t>
            </a:r>
            <a:r>
              <a:rPr lang="en-US" i="1" dirty="0">
                <a:solidFill>
                  <a:srgbClr val="808080"/>
                </a:solidFill>
              </a:rPr>
              <a:t> interval</a:t>
            </a:r>
            <a:br>
              <a:rPr lang="en-US" i="1" dirty="0">
                <a:solidFill>
                  <a:srgbClr val="808080"/>
                </a:solidFill>
              </a:rPr>
            </a:br>
            <a:r>
              <a:rPr lang="en-US" i="1" dirty="0">
                <a:solidFill>
                  <a:srgbClr val="808080"/>
                </a:solidFill>
              </a:rPr>
              <a:t>    </a:t>
            </a:r>
            <a:r>
              <a:rPr lang="en-US" dirty="0"/>
              <a:t>.</a:t>
            </a:r>
            <a:r>
              <a:rPr lang="en-US" dirty="0" err="1"/>
              <a:t>debounce</a:t>
            </a:r>
            <a:r>
              <a:rPr lang="en-US" dirty="0"/>
              <a:t>(</a:t>
            </a:r>
            <a:r>
              <a:rPr lang="en-US" dirty="0">
                <a:solidFill>
                  <a:srgbClr val="0000FF"/>
                </a:solidFill>
              </a:rPr>
              <a:t>500</a:t>
            </a:r>
            <a:r>
              <a:rPr lang="en-US" dirty="0"/>
              <a:t>)</a:t>
            </a:r>
            <a:br>
              <a:rPr lang="en-US" dirty="0"/>
            </a:br>
            <a:r>
              <a:rPr lang="en-US" dirty="0"/>
              <a:t>    </a:t>
            </a:r>
            <a:r>
              <a:rPr lang="en-US" i="1" dirty="0">
                <a:solidFill>
                  <a:srgbClr val="808080"/>
                </a:solidFill>
              </a:rPr>
              <a:t>// Send search request, retry 3 times on fail and return request. Since we</a:t>
            </a:r>
            <a:br>
              <a:rPr lang="en-US" i="1" dirty="0">
                <a:solidFill>
                  <a:srgbClr val="808080"/>
                </a:solidFill>
              </a:rPr>
            </a:br>
            <a:r>
              <a:rPr lang="en-US" i="1" dirty="0">
                <a:solidFill>
                  <a:srgbClr val="808080"/>
                </a:solidFill>
              </a:rPr>
              <a:t>    // return a request observable we need to use </a:t>
            </a:r>
            <a:r>
              <a:rPr lang="en-US" i="1" dirty="0" err="1">
                <a:solidFill>
                  <a:srgbClr val="808080"/>
                </a:solidFill>
              </a:rPr>
              <a:t>flatMap</a:t>
            </a:r>
            <a:r>
              <a:rPr lang="en-US" i="1" dirty="0">
                <a:solidFill>
                  <a:srgbClr val="808080"/>
                </a:solidFill>
              </a:rPr>
              <a:t> to extract the actual value</a:t>
            </a:r>
            <a:br>
              <a:rPr lang="en-US" i="1" dirty="0">
                <a:solidFill>
                  <a:srgbClr val="808080"/>
                </a:solidFill>
              </a:rPr>
            </a:br>
            <a:r>
              <a:rPr lang="en-US" i="1" dirty="0">
                <a:solidFill>
                  <a:srgbClr val="808080"/>
                </a:solidFill>
              </a:rPr>
              <a:t>    </a:t>
            </a:r>
            <a:r>
              <a:rPr lang="en-US" dirty="0"/>
              <a:t>.</a:t>
            </a:r>
            <a:r>
              <a:rPr lang="en-US" dirty="0" err="1"/>
              <a:t>flatMap</a:t>
            </a:r>
            <a:r>
              <a:rPr lang="en-US" dirty="0"/>
              <a:t>(value =&gt; </a:t>
            </a:r>
            <a:r>
              <a:rPr lang="en-US" dirty="0" err="1" smtClean="0"/>
              <a:t>this.http.get</a:t>
            </a:r>
            <a:r>
              <a:rPr lang="en-US" dirty="0" smtClean="0"/>
              <a:t>(</a:t>
            </a:r>
            <a:r>
              <a:rPr lang="en-US" b="1" dirty="0">
                <a:solidFill>
                  <a:srgbClr val="008000"/>
                </a:solidFill>
              </a:rPr>
              <a:t>`/</a:t>
            </a:r>
            <a:r>
              <a:rPr lang="en-US" b="1" dirty="0" err="1">
                <a:solidFill>
                  <a:srgbClr val="008000"/>
                </a:solidFill>
              </a:rPr>
              <a:t>api</a:t>
            </a:r>
            <a:r>
              <a:rPr lang="en-US" b="1" dirty="0">
                <a:solidFill>
                  <a:srgbClr val="008000"/>
                </a:solidFill>
              </a:rPr>
              <a:t>/</a:t>
            </a:r>
            <a:r>
              <a:rPr lang="en-US" b="1" dirty="0" err="1">
                <a:solidFill>
                  <a:srgbClr val="008000"/>
                </a:solidFill>
              </a:rPr>
              <a:t>items?query</a:t>
            </a:r>
            <a:r>
              <a:rPr lang="en-US" b="1" dirty="0">
                <a:solidFill>
                  <a:srgbClr val="008000"/>
                </a:solidFill>
              </a:rPr>
              <a:t>=</a:t>
            </a:r>
            <a:r>
              <a:rPr lang="en-US" dirty="0"/>
              <a:t>${value}</a:t>
            </a:r>
            <a:r>
              <a:rPr lang="en-US" b="1" dirty="0">
                <a:solidFill>
                  <a:srgbClr val="008000"/>
                </a:solidFill>
              </a:rPr>
              <a:t>`</a:t>
            </a:r>
            <a:r>
              <a:rPr lang="en-US" dirty="0"/>
              <a:t>).retry(</a:t>
            </a:r>
            <a:r>
              <a:rPr lang="en-US" dirty="0">
                <a:solidFill>
                  <a:srgbClr val="0000FF"/>
                </a:solidFill>
              </a:rPr>
              <a:t>3</a:t>
            </a:r>
            <a:r>
              <a:rPr lang="en-US" dirty="0"/>
              <a:t>))</a:t>
            </a:r>
            <a:br>
              <a:rPr lang="en-US" dirty="0"/>
            </a:br>
            <a:r>
              <a:rPr lang="en-US" dirty="0"/>
              <a:t>    </a:t>
            </a:r>
            <a:r>
              <a:rPr lang="en-US" i="1" dirty="0">
                <a:solidFill>
                  <a:srgbClr val="808080"/>
                </a:solidFill>
              </a:rPr>
              <a:t>// Extract the data of the response</a:t>
            </a:r>
            <a:br>
              <a:rPr lang="en-US" i="1" dirty="0">
                <a:solidFill>
                  <a:srgbClr val="808080"/>
                </a:solidFill>
              </a:rPr>
            </a:br>
            <a:r>
              <a:rPr lang="en-US" i="1" dirty="0">
                <a:solidFill>
                  <a:srgbClr val="808080"/>
                </a:solidFill>
              </a:rPr>
              <a:t>    </a:t>
            </a:r>
            <a:r>
              <a:rPr lang="en-US" dirty="0"/>
              <a:t>.map(response =&gt; </a:t>
            </a:r>
            <a:r>
              <a:rPr lang="en-US" dirty="0" err="1"/>
              <a:t>response.</a:t>
            </a:r>
            <a:r>
              <a:rPr lang="en-US" b="1" dirty="0" err="1">
                <a:solidFill>
                  <a:srgbClr val="660E7A"/>
                </a:solidFill>
              </a:rPr>
              <a:t>data</a:t>
            </a:r>
            <a:r>
              <a:rPr lang="en-US" dirty="0"/>
              <a:t>)</a:t>
            </a:r>
            <a:br>
              <a:rPr lang="en-US" dirty="0"/>
            </a:br>
            <a:r>
              <a:rPr lang="en-US" dirty="0"/>
              <a:t>    </a:t>
            </a:r>
            <a:r>
              <a:rPr lang="en-US" i="1" dirty="0">
                <a:solidFill>
                  <a:srgbClr val="808080"/>
                </a:solidFill>
              </a:rPr>
              <a:t>// Render the items</a:t>
            </a:r>
            <a:br>
              <a:rPr lang="en-US" i="1" dirty="0">
                <a:solidFill>
                  <a:srgbClr val="808080"/>
                </a:solidFill>
              </a:rPr>
            </a:br>
            <a:r>
              <a:rPr lang="en-US" i="1" dirty="0">
                <a:solidFill>
                  <a:srgbClr val="808080"/>
                </a:solidFill>
              </a:rPr>
              <a:t>    </a:t>
            </a:r>
            <a:r>
              <a:rPr lang="en-US" dirty="0"/>
              <a:t>.</a:t>
            </a:r>
            <a:r>
              <a:rPr lang="en-US" dirty="0" err="1"/>
              <a:t>forEach</a:t>
            </a:r>
            <a:r>
              <a:rPr lang="en-US" dirty="0"/>
              <a:t>(items =&gt; </a:t>
            </a:r>
            <a:r>
              <a:rPr lang="en-US" dirty="0" err="1"/>
              <a:t>renderItems</a:t>
            </a:r>
            <a:r>
              <a:rPr lang="en-US" dirty="0"/>
              <a:t>(items))</a:t>
            </a:r>
            <a:br>
              <a:rPr lang="en-US" dirty="0"/>
            </a:br>
            <a:r>
              <a:rPr lang="en-US" dirty="0"/>
              <a:t>    </a:t>
            </a:r>
            <a:r>
              <a:rPr lang="en-US" i="1" dirty="0">
                <a:solidFill>
                  <a:srgbClr val="808080"/>
                </a:solidFill>
              </a:rPr>
              <a:t>// If something fails show error</a:t>
            </a:r>
            <a:br>
              <a:rPr lang="en-US" i="1" dirty="0">
                <a:solidFill>
                  <a:srgbClr val="808080"/>
                </a:solidFill>
              </a:rPr>
            </a:br>
            <a:r>
              <a:rPr lang="en-US" i="1" dirty="0">
                <a:solidFill>
                  <a:srgbClr val="808080"/>
                </a:solidFill>
              </a:rPr>
              <a:t>    </a:t>
            </a:r>
            <a:r>
              <a:rPr lang="en-US" dirty="0"/>
              <a:t>.catch(err =&gt; </a:t>
            </a:r>
            <a:r>
              <a:rPr lang="en-US" dirty="0" err="1"/>
              <a:t>renderError</a:t>
            </a:r>
            <a:r>
              <a:rPr lang="en-US" dirty="0"/>
              <a:t>(</a:t>
            </a:r>
            <a:r>
              <a:rPr lang="en-US" dirty="0" err="1"/>
              <a:t>err.</a:t>
            </a:r>
            <a:r>
              <a:rPr lang="en-US" b="1" dirty="0" err="1">
                <a:solidFill>
                  <a:srgbClr val="660E7A"/>
                </a:solidFill>
              </a:rPr>
              <a:t>message</a:t>
            </a:r>
            <a:r>
              <a:rPr lang="en-US" dirty="0"/>
              <a:t>))</a:t>
            </a:r>
          </a:p>
        </p:txBody>
      </p:sp>
    </p:spTree>
    <p:extLst>
      <p:ext uri="{BB962C8B-B14F-4D97-AF65-F5344CB8AC3E}">
        <p14:creationId xmlns:p14="http://schemas.microsoft.com/office/powerpoint/2010/main" val="1237912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74040"/>
            <a:ext cx="9144000" cy="4658061"/>
          </a:xfrm>
          <a:prstGeom prst="rect">
            <a:avLst/>
          </a:prstGeom>
        </p:spPr>
      </p:pic>
    </p:spTree>
    <p:extLst>
      <p:ext uri="{BB962C8B-B14F-4D97-AF65-F5344CB8AC3E}">
        <p14:creationId xmlns:p14="http://schemas.microsoft.com/office/powerpoint/2010/main" val="323827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2439" y="369908"/>
            <a:ext cx="8261979" cy="5218092"/>
          </a:xfrm>
          <a:prstGeom prst="rect">
            <a:avLst/>
          </a:prstGeom>
        </p:spPr>
      </p:pic>
    </p:spTree>
    <p:extLst>
      <p:ext uri="{BB962C8B-B14F-4D97-AF65-F5344CB8AC3E}">
        <p14:creationId xmlns:p14="http://schemas.microsoft.com/office/powerpoint/2010/main" val="105673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 subscribe observable </a:t>
            </a:r>
            <a:endParaRPr lang="en-US" dirty="0"/>
          </a:p>
        </p:txBody>
      </p:sp>
      <p:sp>
        <p:nvSpPr>
          <p:cNvPr id="4" name="Rectangle 3"/>
          <p:cNvSpPr/>
          <p:nvPr/>
        </p:nvSpPr>
        <p:spPr>
          <a:xfrm>
            <a:off x="883920" y="1206976"/>
            <a:ext cx="6949440" cy="5632312"/>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observable </a:t>
            </a:r>
            <a:r>
              <a:rPr lang="en-US" dirty="0"/>
              <a:t>= </a:t>
            </a:r>
            <a:r>
              <a:rPr lang="en-US" dirty="0" err="1" smtClean="0"/>
              <a:t>Observable.create</a:t>
            </a:r>
            <a:r>
              <a:rPr lang="en-US" dirty="0"/>
              <a:t>(</a:t>
            </a:r>
            <a:r>
              <a:rPr lang="en-US" b="1" dirty="0">
                <a:solidFill>
                  <a:srgbClr val="000080"/>
                </a:solidFill>
              </a:rPr>
              <a:t>function </a:t>
            </a:r>
            <a:r>
              <a:rPr lang="en-US" dirty="0"/>
              <a:t>(observer) {</a:t>
            </a:r>
            <a:br>
              <a:rPr lang="en-US" dirty="0"/>
            </a:br>
            <a:r>
              <a:rPr lang="en-US" dirty="0"/>
              <a:t>    </a:t>
            </a:r>
            <a:r>
              <a:rPr lang="en-US" dirty="0" err="1" smtClean="0"/>
              <a:t>observer.next</a:t>
            </a:r>
            <a:r>
              <a:rPr lang="en-US" dirty="0"/>
              <a:t>(</a:t>
            </a:r>
            <a:r>
              <a:rPr lang="en-US" dirty="0">
                <a:solidFill>
                  <a:srgbClr val="0000FF"/>
                </a:solidFill>
              </a:rPr>
              <a:t>42</a:t>
            </a:r>
            <a:r>
              <a:rPr lang="en-US" dirty="0"/>
              <a:t>);</a:t>
            </a:r>
            <a:br>
              <a:rPr lang="en-US" dirty="0"/>
            </a:br>
            <a:r>
              <a:rPr lang="en-US" dirty="0"/>
              <a:t> </a:t>
            </a:r>
            <a:r>
              <a:rPr lang="en-US" dirty="0" smtClean="0"/>
              <a:t>   </a:t>
            </a:r>
            <a:r>
              <a:rPr lang="en-US" dirty="0" err="1"/>
              <a:t>observer.next</a:t>
            </a:r>
            <a:r>
              <a:rPr lang="en-US" dirty="0"/>
              <a:t>(</a:t>
            </a:r>
            <a:r>
              <a:rPr lang="en-US" dirty="0">
                <a:solidFill>
                  <a:srgbClr val="0000FF"/>
                </a:solidFill>
              </a:rPr>
              <a:t>42</a:t>
            </a:r>
            <a:r>
              <a:rPr lang="en-US" dirty="0"/>
              <a:t>);</a:t>
            </a:r>
            <a:br>
              <a:rPr lang="en-US" dirty="0"/>
            </a:br>
            <a:r>
              <a:rPr lang="en-US" dirty="0" smtClean="0"/>
              <a:t>    </a:t>
            </a:r>
            <a:r>
              <a:rPr lang="en-US" dirty="0" err="1" smtClean="0"/>
              <a:t>observer.complete</a:t>
            </a:r>
            <a:r>
              <a:rPr lang="en-US" dirty="0" smtClean="0"/>
              <a:t>(</a:t>
            </a:r>
            <a:r>
              <a:rPr lang="en-US" dirty="0"/>
              <a:t>);</a:t>
            </a:r>
            <a:br>
              <a:rPr lang="en-US" dirty="0"/>
            </a:br>
            <a:r>
              <a:rPr lang="en-US" dirty="0"/>
              <a:t>})</a:t>
            </a:r>
            <a:r>
              <a:rPr lang="en-US" dirty="0" smtClean="0"/>
              <a:t>;</a:t>
            </a:r>
          </a:p>
          <a:p>
            <a:endParaRPr lang="en-US" dirty="0"/>
          </a:p>
          <a:p>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observable.subscribe</a:t>
            </a:r>
            <a:r>
              <a:rPr lang="en-US" dirty="0"/>
              <a:t>(</a:t>
            </a:r>
            <a:br>
              <a:rPr lang="en-US" dirty="0"/>
            </a:br>
            <a:r>
              <a:rPr lang="en-US" dirty="0"/>
              <a:t>    </a:t>
            </a:r>
            <a:r>
              <a:rPr lang="en-US" b="1" dirty="0">
                <a:solidFill>
                  <a:srgbClr val="000080"/>
                </a:solidFill>
              </a:rPr>
              <a:t>function </a:t>
            </a:r>
            <a:r>
              <a:rPr lang="en-US" dirty="0"/>
              <a:t>(value)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value);</a:t>
            </a:r>
            <a:br>
              <a:rPr lang="en-US" dirty="0"/>
            </a:br>
            <a:r>
              <a:rPr lang="en-US" dirty="0"/>
              <a:t>    },</a:t>
            </a:r>
            <a:br>
              <a:rPr lang="en-US" dirty="0"/>
            </a:br>
            <a:r>
              <a:rPr lang="en-US" dirty="0"/>
              <a:t>    </a:t>
            </a:r>
            <a:r>
              <a:rPr lang="en-US" b="1" dirty="0">
                <a:solidFill>
                  <a:srgbClr val="000080"/>
                </a:solidFill>
              </a:rPr>
              <a:t>function </a:t>
            </a:r>
            <a:r>
              <a:rPr lang="en-US" dirty="0"/>
              <a:t>(</a:t>
            </a:r>
            <a:r>
              <a:rPr lang="en-US" dirty="0" err="1"/>
              <a:t>ev</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a:t>
            </a:r>
            <a:r>
              <a:rPr lang="en-US" dirty="0" err="1"/>
              <a:t>ev</a:t>
            </a:r>
            <a:r>
              <a:rPr lang="en-US" dirty="0"/>
              <a:t>);</a:t>
            </a:r>
            <a:br>
              <a:rPr lang="en-US" dirty="0"/>
            </a:br>
            <a:r>
              <a:rPr lang="en-US" dirty="0"/>
              <a:t>    },</a:t>
            </a:r>
            <a:br>
              <a:rPr lang="en-US" dirty="0"/>
            </a:br>
            <a:r>
              <a:rPr lang="en-US" dirty="0"/>
              <a:t>    </a:t>
            </a:r>
            <a:r>
              <a:rPr lang="en-US" b="1" dirty="0">
                <a:solidFill>
                  <a:srgbClr val="000080"/>
                </a:solidFill>
              </a:rPr>
              <a:t>function </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a:t>
            </a:r>
            <a:br>
              <a:rPr lang="en-US" dirty="0"/>
            </a:br>
            <a:r>
              <a:rPr lang="en-US" dirty="0"/>
              <a:t>    }</a:t>
            </a:r>
            <a:br>
              <a:rPr lang="en-US" dirty="0"/>
            </a:br>
            <a:r>
              <a:rPr lang="en-US" dirty="0"/>
              <a:t>);</a:t>
            </a:r>
            <a:br>
              <a:rPr lang="en-US" dirty="0"/>
            </a:br>
            <a:r>
              <a:rPr lang="en-US" dirty="0"/>
              <a:t/>
            </a:r>
            <a:br>
              <a:rPr lang="en-US" dirty="0"/>
            </a:br>
            <a:r>
              <a:rPr lang="en-US" dirty="0" err="1">
                <a:solidFill>
                  <a:srgbClr val="458383"/>
                </a:solidFill>
              </a:rPr>
              <a:t>subscription</a:t>
            </a:r>
            <a:r>
              <a:rPr lang="en-US" dirty="0" err="1"/>
              <a:t>.</a:t>
            </a:r>
            <a:r>
              <a:rPr lang="en-US" dirty="0" err="1">
                <a:solidFill>
                  <a:srgbClr val="7A7A43"/>
                </a:solidFill>
              </a:rPr>
              <a:t>dispose</a:t>
            </a:r>
            <a:r>
              <a:rPr lang="en-US" dirty="0"/>
              <a:t>();</a:t>
            </a:r>
            <a:br>
              <a:rPr lang="en-US" dirty="0"/>
            </a:br>
            <a:endParaRPr lang="en-US" dirty="0"/>
          </a:p>
        </p:txBody>
      </p:sp>
    </p:spTree>
    <p:extLst>
      <p:ext uri="{BB962C8B-B14F-4D97-AF65-F5344CB8AC3E}">
        <p14:creationId xmlns:p14="http://schemas.microsoft.com/office/powerpoint/2010/main" val="62062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producers</a:t>
            </a:r>
            <a:endParaRPr lang="en-US" dirty="0"/>
          </a:p>
        </p:txBody>
      </p:sp>
      <p:pic>
        <p:nvPicPr>
          <p:cNvPr id="3" name="Picture 2"/>
          <p:cNvPicPr>
            <a:picLocks noChangeAspect="1"/>
          </p:cNvPicPr>
          <p:nvPr/>
        </p:nvPicPr>
        <p:blipFill>
          <a:blip r:embed="rId2"/>
          <a:stretch>
            <a:fillRect/>
          </a:stretch>
        </p:blipFill>
        <p:spPr>
          <a:xfrm>
            <a:off x="1270000" y="1270000"/>
            <a:ext cx="6604000" cy="4318000"/>
          </a:xfrm>
          <a:prstGeom prst="rect">
            <a:avLst/>
          </a:prstGeom>
        </p:spPr>
      </p:pic>
    </p:spTree>
    <p:extLst>
      <p:ext uri="{BB962C8B-B14F-4D97-AF65-F5344CB8AC3E}">
        <p14:creationId xmlns:p14="http://schemas.microsoft.com/office/powerpoint/2010/main" val="207836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observable?</a:t>
            </a:r>
            <a:endParaRPr lang="en-US" dirty="0"/>
          </a:p>
        </p:txBody>
      </p:sp>
      <p:sp>
        <p:nvSpPr>
          <p:cNvPr id="3" name="Rectangle 2"/>
          <p:cNvSpPr/>
          <p:nvPr/>
        </p:nvSpPr>
        <p:spPr>
          <a:xfrm>
            <a:off x="822960" y="1082378"/>
            <a:ext cx="7183120" cy="2308324"/>
          </a:xfrm>
          <a:prstGeom prst="rect">
            <a:avLst/>
          </a:prstGeom>
        </p:spPr>
        <p:txBody>
          <a:bodyPr wrap="square">
            <a:spAutoFit/>
          </a:bodyPr>
          <a:lstStyle/>
          <a:p>
            <a:r>
              <a:rPr lang="en-US" sz="2400" b="1" dirty="0"/>
              <a:t>Observable creation helpers in </a:t>
            </a:r>
            <a:r>
              <a:rPr lang="en-US" sz="2400" b="1" dirty="0" err="1"/>
              <a:t>RxJS</a:t>
            </a:r>
            <a:r>
              <a:rPr lang="en-US" sz="2400" b="1" dirty="0"/>
              <a:t> </a:t>
            </a:r>
            <a:endParaRPr lang="en-US" sz="2400" b="1" dirty="0" smtClean="0"/>
          </a:p>
          <a:p>
            <a:r>
              <a:rPr lang="en-US" sz="2400" dirty="0" smtClean="0"/>
              <a:t>• </a:t>
            </a:r>
            <a:r>
              <a:rPr lang="en-US" sz="2400" dirty="0" err="1"/>
              <a:t>Observable.of</a:t>
            </a:r>
            <a:r>
              <a:rPr lang="en-US" sz="2400" dirty="0"/>
              <a:t>(value, value2, value3, …) </a:t>
            </a:r>
            <a:endParaRPr lang="en-US" sz="2400" dirty="0" smtClean="0"/>
          </a:p>
          <a:p>
            <a:r>
              <a:rPr lang="en-US" sz="2400" dirty="0" smtClean="0"/>
              <a:t>• </a:t>
            </a:r>
            <a:r>
              <a:rPr lang="en-US" sz="2400" dirty="0" err="1"/>
              <a:t>Observable.from</a:t>
            </a:r>
            <a:r>
              <a:rPr lang="en-US" sz="2400" dirty="0"/>
              <a:t>(promise/</a:t>
            </a:r>
            <a:r>
              <a:rPr lang="en-US" sz="2400" dirty="0" err="1"/>
              <a:t>iterable</a:t>
            </a:r>
            <a:r>
              <a:rPr lang="en-US" sz="2400" dirty="0"/>
              <a:t>/observable) </a:t>
            </a:r>
            <a:endParaRPr lang="en-US" sz="2400" dirty="0" smtClean="0"/>
          </a:p>
          <a:p>
            <a:r>
              <a:rPr lang="en-US" sz="2400" dirty="0" smtClean="0"/>
              <a:t>• </a:t>
            </a:r>
            <a:r>
              <a:rPr lang="en-US" sz="2400" dirty="0" err="1"/>
              <a:t>Observable.fromEvent</a:t>
            </a:r>
            <a:r>
              <a:rPr lang="en-US" sz="2400" dirty="0"/>
              <a:t>(item, </a:t>
            </a:r>
            <a:r>
              <a:rPr lang="en-US" sz="2400" dirty="0" err="1"/>
              <a:t>eventName</a:t>
            </a:r>
            <a:r>
              <a:rPr lang="en-US" sz="2400" dirty="0"/>
              <a:t>) </a:t>
            </a:r>
            <a:endParaRPr lang="en-US" sz="2400" dirty="0" smtClean="0"/>
          </a:p>
          <a:p>
            <a:r>
              <a:rPr lang="en-US" sz="2400" dirty="0" smtClean="0"/>
              <a:t>• </a:t>
            </a:r>
            <a:r>
              <a:rPr lang="en-US" sz="2400" dirty="0" err="1"/>
              <a:t>Angular’s</a:t>
            </a:r>
            <a:r>
              <a:rPr lang="en-US" sz="2400" dirty="0"/>
              <a:t> HTTP and </a:t>
            </a:r>
            <a:r>
              <a:rPr lang="en-US" sz="2400" dirty="0" err="1"/>
              <a:t>Realtime</a:t>
            </a:r>
            <a:r>
              <a:rPr lang="en-US" sz="2400" dirty="0"/>
              <a:t> Data services </a:t>
            </a:r>
            <a:endParaRPr lang="en-US" sz="2400" dirty="0" smtClean="0"/>
          </a:p>
          <a:p>
            <a:r>
              <a:rPr lang="en-US" sz="2400" dirty="0" smtClean="0"/>
              <a:t>• </a:t>
            </a:r>
            <a:r>
              <a:rPr lang="en-US" sz="2400" dirty="0"/>
              <a:t>Many community-driven </a:t>
            </a:r>
            <a:r>
              <a:rPr lang="en-US" sz="2400" dirty="0" err="1"/>
              <a:t>RxJS</a:t>
            </a:r>
            <a:r>
              <a:rPr lang="en-US" sz="2400" dirty="0"/>
              <a:t> modules and libraries</a:t>
            </a:r>
          </a:p>
        </p:txBody>
      </p:sp>
    </p:spTree>
    <p:extLst>
      <p:ext uri="{BB962C8B-B14F-4D97-AF65-F5344CB8AC3E}">
        <p14:creationId xmlns:p14="http://schemas.microsoft.com/office/powerpoint/2010/main" val="285971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error handling</a:t>
            </a:r>
            <a:endParaRPr lang="en-US" dirty="0"/>
          </a:p>
        </p:txBody>
      </p:sp>
      <p:sp>
        <p:nvSpPr>
          <p:cNvPr id="3" name="Rectangle 2"/>
          <p:cNvSpPr/>
          <p:nvPr/>
        </p:nvSpPr>
        <p:spPr>
          <a:xfrm>
            <a:off x="1107440" y="1404819"/>
            <a:ext cx="4572000" cy="2585323"/>
          </a:xfrm>
          <a:prstGeom prst="rect">
            <a:avLst/>
          </a:prstGeom>
        </p:spPr>
        <p:txBody>
          <a:bodyPr>
            <a:spAutoFit/>
          </a:bodyPr>
          <a:lstStyle/>
          <a:p>
            <a:r>
              <a:rPr lang="en-US" dirty="0" err="1"/>
              <a:t>myObservable.catch</a:t>
            </a:r>
            <a:r>
              <a:rPr lang="en-US" dirty="0"/>
              <a:t>(error =&gt; {</a:t>
            </a:r>
            <a:br>
              <a:rPr lang="en-US" dirty="0"/>
            </a:br>
            <a:r>
              <a:rPr lang="en-US" dirty="0"/>
              <a:t>    </a:t>
            </a:r>
            <a:r>
              <a:rPr lang="en-US" b="1" dirty="0">
                <a:solidFill>
                  <a:srgbClr val="000080"/>
                </a:solidFill>
              </a:rPr>
              <a:t>if </a:t>
            </a:r>
            <a:r>
              <a:rPr lang="en-US" dirty="0"/>
              <a:t>(error </a:t>
            </a:r>
            <a:r>
              <a:rPr lang="en-US" b="1" dirty="0" err="1">
                <a:solidFill>
                  <a:srgbClr val="000080"/>
                </a:solidFill>
              </a:rPr>
              <a:t>instanceof</a:t>
            </a:r>
            <a:r>
              <a:rPr lang="en-US" b="1" dirty="0">
                <a:solidFill>
                  <a:srgbClr val="000080"/>
                </a:solidFill>
              </a:rPr>
              <a:t> </a:t>
            </a:r>
            <a:r>
              <a:rPr lang="en-US" dirty="0" err="1"/>
              <a:t>OkayError</a:t>
            </a:r>
            <a:r>
              <a:rPr lang="en-US" dirty="0"/>
              <a:t>) {</a:t>
            </a:r>
            <a:br>
              <a:rPr lang="en-US" dirty="0"/>
            </a:br>
            <a:r>
              <a:rPr lang="en-US" dirty="0"/>
              <a:t>        </a:t>
            </a:r>
            <a:r>
              <a:rPr lang="en-US" b="1" dirty="0">
                <a:solidFill>
                  <a:srgbClr val="000080"/>
                </a:solidFill>
              </a:rPr>
              <a:t>return </a:t>
            </a:r>
            <a:r>
              <a:rPr lang="en-US" dirty="0" err="1"/>
              <a:t>Observable.of</a:t>
            </a:r>
            <a:r>
              <a:rPr lang="en-US" dirty="0"/>
              <a:t>(</a:t>
            </a:r>
            <a:r>
              <a:rPr lang="en-US" b="1" dirty="0">
                <a:solidFill>
                  <a:srgbClr val="008000"/>
                </a:solidFill>
              </a:rPr>
              <a:t>"okay"</a:t>
            </a:r>
            <a:r>
              <a:rPr lang="en-US" dirty="0"/>
              <a:t>);</a:t>
            </a:r>
            <a:br>
              <a:rPr lang="en-US" dirty="0"/>
            </a:br>
            <a:r>
              <a:rPr lang="en-US" dirty="0"/>
              <a:t>    } </a:t>
            </a:r>
            <a:r>
              <a:rPr lang="en-US" b="1" dirty="0">
                <a:solidFill>
                  <a:srgbClr val="000080"/>
                </a:solidFill>
              </a:rPr>
              <a:t>else </a:t>
            </a:r>
            <a:r>
              <a:rPr lang="en-US" dirty="0"/>
              <a:t>{</a:t>
            </a:r>
            <a:br>
              <a:rPr lang="en-US" dirty="0"/>
            </a:br>
            <a:r>
              <a:rPr lang="en-US" dirty="0"/>
              <a:t>        </a:t>
            </a:r>
            <a:r>
              <a:rPr lang="en-US" b="1" dirty="0">
                <a:solidFill>
                  <a:srgbClr val="000080"/>
                </a:solidFill>
              </a:rPr>
              <a:t>throw </a:t>
            </a:r>
            <a:r>
              <a:rPr lang="en-US" dirty="0"/>
              <a:t>error;</a:t>
            </a:r>
            <a:br>
              <a:rPr lang="en-US" dirty="0"/>
            </a:br>
            <a:r>
              <a:rPr lang="en-US" dirty="0"/>
              <a:t>    }</a:t>
            </a:r>
            <a:br>
              <a:rPr lang="en-US" dirty="0"/>
            </a:br>
            <a:r>
              <a:rPr lang="en-US" dirty="0"/>
              <a:t>});</a:t>
            </a:r>
            <a:br>
              <a:rPr lang="en-US" dirty="0"/>
            </a:br>
            <a:r>
              <a:rPr lang="en-US" dirty="0"/>
              <a:t/>
            </a:r>
            <a:br>
              <a:rPr lang="en-US" dirty="0"/>
            </a:br>
            <a:endParaRPr lang="en-US" dirty="0"/>
          </a:p>
        </p:txBody>
      </p:sp>
    </p:spTree>
    <p:extLst>
      <p:ext uri="{BB962C8B-B14F-4D97-AF65-F5344CB8AC3E}">
        <p14:creationId xmlns:p14="http://schemas.microsoft.com/office/powerpoint/2010/main" val="88151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example</a:t>
            </a:r>
            <a:endParaRPr lang="en-US" dirty="0"/>
          </a:p>
        </p:txBody>
      </p:sp>
      <p:sp>
        <p:nvSpPr>
          <p:cNvPr id="3" name="Rectangle 2"/>
          <p:cNvSpPr/>
          <p:nvPr/>
        </p:nvSpPr>
        <p:spPr>
          <a:xfrm>
            <a:off x="452121" y="1030490"/>
            <a:ext cx="2276797" cy="1477328"/>
          </a:xfrm>
          <a:prstGeom prst="rect">
            <a:avLst/>
          </a:prstGeom>
        </p:spPr>
        <p:txBody>
          <a:bodyPr wrap="square">
            <a:spAutoFit/>
          </a:bodyPr>
          <a:lstStyle/>
          <a:p>
            <a:r>
              <a:rPr lang="en-US" i="1" dirty="0" smtClean="0"/>
              <a:t>TASK:</a:t>
            </a:r>
          </a:p>
          <a:p>
            <a:r>
              <a:rPr lang="en-US" i="1" dirty="0" smtClean="0"/>
              <a:t>Get stream </a:t>
            </a:r>
            <a:r>
              <a:rPr lang="en-US" i="1" dirty="0"/>
              <a:t>of "double click" events. consider triple clicks as double </a:t>
            </a:r>
            <a:r>
              <a:rPr lang="en-US" i="1" dirty="0" smtClean="0"/>
              <a:t>clicks.</a:t>
            </a:r>
            <a:endParaRPr lang="en-US" i="1" dirty="0"/>
          </a:p>
        </p:txBody>
      </p:sp>
      <p:pic>
        <p:nvPicPr>
          <p:cNvPr id="4" name="Picture 3"/>
          <p:cNvPicPr>
            <a:picLocks noChangeAspect="1"/>
          </p:cNvPicPr>
          <p:nvPr/>
        </p:nvPicPr>
        <p:blipFill>
          <a:blip r:embed="rId2"/>
          <a:stretch>
            <a:fillRect/>
          </a:stretch>
        </p:blipFill>
        <p:spPr>
          <a:xfrm>
            <a:off x="3119122" y="867749"/>
            <a:ext cx="4094480" cy="5749865"/>
          </a:xfrm>
          <a:prstGeom prst="rect">
            <a:avLst/>
          </a:prstGeom>
        </p:spPr>
      </p:pic>
    </p:spTree>
    <p:extLst>
      <p:ext uri="{BB962C8B-B14F-4D97-AF65-F5344CB8AC3E}">
        <p14:creationId xmlns:p14="http://schemas.microsoft.com/office/powerpoint/2010/main" val="2933320682"/>
      </p:ext>
    </p:extLst>
  </p:cSld>
  <p:clrMapOvr>
    <a:masterClrMapping/>
  </p:clrMapOvr>
</p:sld>
</file>

<file path=ppt/theme/theme1.xml><?xml version="1.0" encoding="utf-8"?>
<a:theme xmlns:a="http://schemas.openxmlformats.org/drawingml/2006/main" name="Luxoft modern 2015">
  <a:themeElements>
    <a:clrScheme name="Lux 2015 Colors">
      <a:dk1>
        <a:srgbClr val="000000"/>
      </a:dk1>
      <a:lt1>
        <a:srgbClr val="FFFFFF"/>
      </a:lt1>
      <a:dk2>
        <a:srgbClr val="1B2130"/>
      </a:dk2>
      <a:lt2>
        <a:srgbClr val="E7E6E6"/>
      </a:lt2>
      <a:accent1>
        <a:srgbClr val="445469"/>
      </a:accent1>
      <a:accent2>
        <a:srgbClr val="7D994C"/>
      </a:accent2>
      <a:accent3>
        <a:srgbClr val="3171AC"/>
      </a:accent3>
      <a:accent4>
        <a:srgbClr val="BD392F"/>
      </a:accent4>
      <a:accent5>
        <a:srgbClr val="F29B26"/>
      </a:accent5>
      <a:accent6>
        <a:srgbClr val="1EA185"/>
      </a:accent6>
      <a:hlink>
        <a:srgbClr val="D26D12"/>
      </a:hlink>
      <a:folHlink>
        <a:srgbClr val="D26D1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Luxoft 2016 LTC Structured template" id="{40042C15-B4F2-D94F-94B4-1CD95A98B1FC}" vid="{C7E96C23-103A-5047-802D-7605F3EFA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 2016 LTC Structured template.potx</Template>
  <TotalTime>1173</TotalTime>
  <Words>866</Words>
  <Application>Microsoft Macintosh PowerPoint</Application>
  <PresentationFormat>On-screen Show (4:3)</PresentationFormat>
  <Paragraphs>164</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Luxoft modern 2015</vt:lpstr>
      <vt:lpstr>Angular 2  observables</vt:lpstr>
      <vt:lpstr>rxjs</vt:lpstr>
      <vt:lpstr>Observable pattern</vt:lpstr>
      <vt:lpstr>PowerPoint Presentation</vt:lpstr>
      <vt:lpstr>Create and subscribe observable </vt:lpstr>
      <vt:lpstr>Data producers</vt:lpstr>
      <vt:lpstr>How to get observable?</vt:lpstr>
      <vt:lpstr>Observable error handling</vt:lpstr>
      <vt:lpstr>Rxjs example</vt:lpstr>
      <vt:lpstr>Component with promises</vt:lpstr>
      <vt:lpstr>Component with observable</vt:lpstr>
      <vt:lpstr>Hot and cold observables</vt:lpstr>
      <vt:lpstr>Share operator</vt:lpstr>
      <vt:lpstr>Filter operator</vt:lpstr>
      <vt:lpstr>Map operator</vt:lpstr>
      <vt:lpstr>Scan operator</vt:lpstr>
      <vt:lpstr>Take operator</vt:lpstr>
      <vt:lpstr>Flatmap operator</vt:lpstr>
      <vt:lpstr>Switch operator</vt:lpstr>
      <vt:lpstr>Delay operator</vt:lpstr>
      <vt:lpstr>Combinelatest operator</vt:lpstr>
      <vt:lpstr>Window operator</vt:lpstr>
      <vt:lpstr>Debounce operator</vt:lpstr>
      <vt:lpstr>Debouncewithselector operator</vt:lpstr>
      <vt:lpstr>Sample operator (throttlelast)</vt:lpstr>
      <vt:lpstr>Distinct operator</vt:lpstr>
      <vt:lpstr>distinctUntilChanged operator</vt:lpstr>
      <vt:lpstr>StartWith operator</vt:lpstr>
      <vt:lpstr>Zip operator</vt:lpstr>
      <vt:lpstr>skip</vt:lpstr>
      <vt:lpstr>skipuntil</vt:lpstr>
      <vt:lpstr>takeuntil</vt:lpstr>
      <vt:lpstr>Merge operator</vt:lpstr>
      <vt:lpstr>Operator summary</vt:lpstr>
      <vt:lpstr>How angular 2 use observables?</vt:lpstr>
      <vt:lpstr>Processing input box changes with rxjs</vt:lpstr>
      <vt:lpstr>Processing async data with rxjs</vt:lpstr>
      <vt:lpstr>Processing async data with rxjs</vt:lpstr>
      <vt:lpstr>PowerPoint Presentation</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  pipes</dc:title>
  <dc:creator>Vladimir Sonkin</dc:creator>
  <cp:lastModifiedBy>Vladimir Sonkin</cp:lastModifiedBy>
  <cp:revision>25</cp:revision>
  <dcterms:created xsi:type="dcterms:W3CDTF">2016-12-06T21:20:07Z</dcterms:created>
  <dcterms:modified xsi:type="dcterms:W3CDTF">2016-12-07T18:51:38Z</dcterms:modified>
</cp:coreProperties>
</file>